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59" r:id="rId4"/>
    <p:sldId id="258" r:id="rId5"/>
    <p:sldId id="260" r:id="rId6"/>
    <p:sldId id="261" r:id="rId7"/>
    <p:sldId id="262" r:id="rId8"/>
    <p:sldId id="264" r:id="rId9"/>
    <p:sldId id="371" r:id="rId10"/>
    <p:sldId id="265" r:id="rId11"/>
    <p:sldId id="266" r:id="rId12"/>
    <p:sldId id="269" r:id="rId13"/>
    <p:sldId id="364" r:id="rId14"/>
    <p:sldId id="267" r:id="rId15"/>
    <p:sldId id="268" r:id="rId16"/>
    <p:sldId id="365" r:id="rId17"/>
    <p:sldId id="366" r:id="rId18"/>
    <p:sldId id="271" r:id="rId19"/>
    <p:sldId id="272" r:id="rId20"/>
    <p:sldId id="276" r:id="rId21"/>
    <p:sldId id="275" r:id="rId22"/>
    <p:sldId id="274" r:id="rId23"/>
    <p:sldId id="278" r:id="rId24"/>
    <p:sldId id="286" r:id="rId25"/>
    <p:sldId id="279" r:id="rId26"/>
    <p:sldId id="280" r:id="rId27"/>
    <p:sldId id="284" r:id="rId28"/>
    <p:sldId id="281" r:id="rId29"/>
    <p:sldId id="285" r:id="rId30"/>
    <p:sldId id="282" r:id="rId31"/>
    <p:sldId id="290" r:id="rId32"/>
    <p:sldId id="287" r:id="rId33"/>
    <p:sldId id="367" r:id="rId34"/>
    <p:sldId id="368" r:id="rId35"/>
    <p:sldId id="369" r:id="rId36"/>
    <p:sldId id="370" r:id="rId37"/>
    <p:sldId id="291" r:id="rId38"/>
    <p:sldId id="292"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5" r:id="rId59"/>
    <p:sldId id="317" r:id="rId60"/>
    <p:sldId id="320" r:id="rId61"/>
    <p:sldId id="321" r:id="rId62"/>
    <p:sldId id="322" r:id="rId63"/>
    <p:sldId id="341" r:id="rId64"/>
    <p:sldId id="342" r:id="rId65"/>
    <p:sldId id="343" r:id="rId66"/>
    <p:sldId id="323" r:id="rId67"/>
    <p:sldId id="344" r:id="rId68"/>
    <p:sldId id="324" r:id="rId69"/>
    <p:sldId id="325" r:id="rId70"/>
    <p:sldId id="345" r:id="rId71"/>
    <p:sldId id="347" r:id="rId72"/>
    <p:sldId id="348" r:id="rId73"/>
    <p:sldId id="346" r:id="rId74"/>
    <p:sldId id="332" r:id="rId75"/>
    <p:sldId id="349" r:id="rId76"/>
    <p:sldId id="351" r:id="rId77"/>
    <p:sldId id="350" r:id="rId78"/>
    <p:sldId id="334" r:id="rId79"/>
    <p:sldId id="335" r:id="rId80"/>
    <p:sldId id="336" r:id="rId81"/>
    <p:sldId id="338" r:id="rId82"/>
    <p:sldId id="339" r:id="rId83"/>
    <p:sldId id="352" r:id="rId84"/>
    <p:sldId id="353" r:id="rId85"/>
    <p:sldId id="359" r:id="rId86"/>
    <p:sldId id="354" r:id="rId87"/>
    <p:sldId id="355" r:id="rId88"/>
    <p:sldId id="356" r:id="rId89"/>
    <p:sldId id="357" r:id="rId90"/>
    <p:sldId id="358" r:id="rId91"/>
    <p:sldId id="360" r:id="rId92"/>
    <p:sldId id="361" r:id="rId93"/>
    <p:sldId id="362" r:id="rId94"/>
    <p:sldId id="363" r:id="rId95"/>
    <p:sldId id="340"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autoAdjust="0"/>
    <p:restoredTop sz="94660"/>
  </p:normalViewPr>
  <p:slideViewPr>
    <p:cSldViewPr>
      <p:cViewPr>
        <p:scale>
          <a:sx n="70" d="100"/>
          <a:sy n="70" d="100"/>
        </p:scale>
        <p:origin x="-1548"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0-26T04:41:47.20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40618B"/>
    </inkml:brush>
  </inkml:definitions>
  <inkml:trace contextRef="#ctx0" brushRef="#br0">5978 149,'-25'0,"-24"0,-26 0,26 0,-26 74,26-24,-1-1,25-24,-24 25,49-1,0-24,0 25,0-25,25 49,49 1,50 24,50 25,-26-25,1 50,-49-75,-51 25,-24-74,-25 25,0-1,0-49,0 50,0-25,0 24,0-49,0 50,-25-25,0 0,-49-25,0 0,-26 0,75 0,-74-25,50 0,-1-25,25 26,-24-26,49-49,0 24,0 1,0 24,0 1,24-26,76-24,-51 25,26 24,-26 1,-24-1,0 50,0-25,0 0,-25-24,24 24,-24 0,0-24,-24 49,24-25,-50-50,50 75,-25-25,-25 1,26-1,-26 25,25 0,0 0,25 0,-24 0,-1 0</inkml:trace>
  <inkml:trace contextRef="#ctx0" brushRef="#br0" timeOffset="386.022">6846 521,'0'-25,"0"75</inkml:trace>
  <inkml:trace contextRef="#ctx0" brushRef="#br0" timeOffset="648.0368">6946 1240,'0'0,"0"-25,0 1,0 24,0-25,0 0,0 0,0 25,0-49,49-26</inkml:trace>
  <inkml:trace contextRef="#ctx0" brushRef="#br0" timeOffset="1056.0605">7467 50,'0'24,"0"175,0 74,24 0,-24-1,0-48,0-51,0-49,0-49,25-1,-25-49,25 0,0-75,0-99</inkml:trace>
  <inkml:trace contextRef="#ctx0" brushRef="#br0" timeOffset="1880.1076">8583 1712,'0'0,"0"-75,0 50,25-24,-1-51,1-123,25-74,-50 98,0 26,25 24,-1-50,1 75,-25 99,0 1,50-1,49 124,-25 149,1 0,74 0,-100-74,26-25,-26-50,-24-74,0-1,25-24,24-49,25-125,25-74,-74 0,-1 99,1 75,-50 49,0 25,25-25,-25 25,49 75,-24 173,25 25,-50-149,49 99,-24-99,-25-50,50 1,-25-51,-25 1,74-50,25-173,-49 99</inkml:trace>
  <inkml:trace contextRef="#ctx0" brushRef="#br0" timeOffset="2404.1376">10617 620,'0'0,"0"124,0 0,0 75,0-51,0-48,0-26,0-49,0 0,25-1,-25-24,24 0,51 0,-26-49,26-100,-50 0,49-74,-49 124,-25 24,25 75,-25-24,0 123,0 25,0 74,0-49,0-75,49 1,-24-50,-25-25,25 24,0-24,24-74,26-50,-51-25,1 50,25-50</inkml:trace>
  <inkml:trace contextRef="#ctx0" brushRef="#br0" timeOffset="2713.1552">11435 322,'25'0,"25"0,24 50,-49 74,49-49,-24 49,24-25,-24-25,0 25,-26-49,26-25,-25 0,-25-1,0-24,49-24,-49-26,0-24</inkml:trace>
  <inkml:trace contextRef="#ctx0" brushRef="#br0" timeOffset="2976.1703">12031 273,'-75'173,"50"-73,-74 123,74-49,25-50,-24-25,24-25,0-49,-50 25,50-50,-25 0,0 0,-24 0</inkml:trace>
  <inkml:trace contextRef="#ctx0" brushRef="#br0" timeOffset="3440.1968">6946 2084,'0'0,"0"0,223 0,174 0,446 0,670 0,-347 0,-124 0,-422 0,-521 0,-74 0,-25-25,0 25,-50-50,-24 25,0 25</inkml:trace>
  <inkml:trace contextRef="#ctx0" brushRef="#br0" timeOffset="3936.2252">8285 2406,'0'-25,"124"25,149 0,223 0,372 124,472 25,-125 25,-148-25,-794-100,-174-49,-99 0</inkml:trace>
  <inkml:trace contextRef="#ctx0" brushRef="#br0" timeOffset="5688.3254">18356 1910,'0'0,"0"-74,0-26,0 1,0-25,0 50,0 24,0-24,0 24,0 25,0-49,0 74,0-25,0 25,0-50,0 50,0-24,0 24,0-50,0 50,0-25,0-24,0 49,0-50,0-24,0 24,25 0,-25 1,0 24,24 25,-24-50,0 26,0-1,0 0,25 25,-25-25,0 0,0 25,-99 50,74 0,-49 24,24-24,25-26,25 26,-49-25,24 0,124-1,75-24,24 0,-24 0,24 0,-74 0,-49 0,-75 0</inkml:trace>
  <inkml:trace contextRef="#ctx0" brushRef="#br0" timeOffset="6168.3529">19249 943,'0'-25,"0"25,0 0,0 99</inkml:trace>
  <inkml:trace contextRef="#ctx0" brushRef="#br0" timeOffset="6421.3673">19274 1538,'24'0,"-24"0,25-50</inkml:trace>
  <inkml:trace contextRef="#ctx0" brushRef="#br0" timeOffset="6888.394">19819 571,'0'0,"0"124,0 99,0-25,0-24,0-25,0-50,0-50,0 1,0-25,0-25</inkml:trace>
  <inkml:trace contextRef="#ctx0" brushRef="#br0" timeOffset="7664.4382">19919 1414,'0'0,"0"-75,0-49,24-49,26 24,-25 99,0 1,-1-1,1 1,-25 24,25 25,-25-25,25 50,-25 99,49 99,-24-74,0-25,-25-25,0-49,25-50,0 0,24-75,1-74,24-49,1-25,-26-25,-24 124,25 74,-50 50,0-25,24 25,-24 149,0-50,0 75,0-50,0-50,0-24,0 0,0-26,0 1,25-25,25 0,24-124,-24-25</inkml:trace>
  <inkml:trace contextRef="#ctx0" brushRef="#br0" timeOffset="8160.4668">20985 397,'0'25,"0"74,0 0,0 0,0-49,0 24,0 1,0-50,25-1,-25-24,50 0,-50 0,74 0,-24-74,24-75,-49 100,24-75,-24 124,-25 24,0 76,0-26,0 25,0-24,25-26,25 1,-50-25,24-25,26 0,-50 0,50 0,-26-75,1 26,0-51,-25 51</inkml:trace>
  <inkml:trace contextRef="#ctx0" brushRef="#br0" timeOffset="8440.4828">21680 471,'24'25,"1"0,-25 49,50 1,-25-50,-1 49,26-24,-25-1,24-24,-24 0,-25 0,0-50,0-25</inkml:trace>
  <inkml:trace contextRef="#ctx0" brushRef="#br0" timeOffset="8696.4975">21853 645,'-49'149,"-1"0,25 24,25-123,-74 74,74-75,-25-24,0 0,0-25</inkml:trace>
  <inkml:trace contextRef="#ctx0" brushRef="#br0" timeOffset="12648.7235">15553 620,'0'-49,"74"-26,1 50,-26 0,-24 1,25 24,-50 0,25 0,-1 0,1 0,-25 0,25 24,-25 1,25 0,-25 99,0-49,0-1,0-24,-25 24,-49 25,49-99,-25 25,1 0,-1 0,25-25,25 0,-25 24,0-24,75 0,198-24,-25-1,-74 0,-74 25,-26 0,-24 0,25-50</inkml:trace>
  <inkml:trace contextRef="#ctx0" brushRef="#br0" timeOffset="13367.7646">16396 571,'50'0,"74"-25,50 0,49-25,-99 1,-50 49,-49 0,0-25,0 25,-1 0</inkml:trace>
  <inkml:trace contextRef="#ctx0" brushRef="#br0" timeOffset="13911.7958">16719 620,'-25'25,"25"25,99 74,75 74,-25-49,-75-25,50 0,-74-75,-26-24,1-25,0 25,0-25</inkml:trace>
  <inkml:trace contextRef="#ctx0" brushRef="#br1" timeOffset="20632.1801">1389 571,'0'-25,"0"25,0-50,-24 50,-100 0,49 0,50 0,-49 0,49 0,-24 0,-1 0,-24 75,24-51,25 26,0-25,25 24,-25 26,25-50,0-1,0 51,0-26,0-24,0 50,50-26,49 50,-74-74,74 99,-74-99,74 74,-24-49,-26-1,1 1,-25-25,-25 0,49 24,-49-24,0 0,0 25,0-26,0 26,0 0,0-26,0 26,-74-25,74-25,-25 0,-24 0,24 0,-25 0,1 0,49 0,-50-25,25 0,25-24,-25-26,-24 1,49 49,0-25,0 1,0 24,0-25,0 25,25-24,49-26,-74 75,50-49,-1-1,26 25,-1-24,-24-1,-1 1,1 49,-1-75,-49 75,25-25,0 1,-25-1,25 0,-25 0,0 25,0-25,0 25,0-49,0 24,0 0,0 0,0 25,0-24,0-1,-25 0,25 25,-50-25,50 0,-49 25,-1-49,25 24,1 25,24 0,-25 0,0-25,25 25</inkml:trace>
  <inkml:trace contextRef="#ctx0" brushRef="#br1" timeOffset="32815.877">3349 719,'0'0,"0"-24,25 24,0 0,-1-25,1 0,0 25,-25 0,25-25,-25 25,25-25,-25 1,0-1,0-25,0 50,0-50,0 26,0 24,0-50,-25 25,25 100,0 98,0-49,0 25,0-25,0 25,0-75,0-24,0 0,0-26,0 1,0 25,0-50,0 25,0-1,0 1,-25-25,25 25,-50-25,-49 0,25 0,-25 0,-25 0,74 0,-25 0,1 0,74 0,174 25,123 49,51-74,-76 25,-73 0,-75 0,-124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0-26T04:42:47.732"/>
    </inkml:context>
    <inkml:brush xml:id="br0">
      <inkml:brushProperty name="width" value="0.05292" units="cm"/>
      <inkml:brushProperty name="height" value="0.05292" units="cm"/>
      <inkml:brushProperty name="color" value="#2E577A"/>
    </inkml:brush>
  </inkml:definitions>
  <inkml:trace contextRef="#ctx0" brushRef="#br0">769 2232,'75'0,"272"0,75 50,123-50,-49 0,-198 0,-25 0,-124 0,-50 0,-49 0,-26 0,26 0,-50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0-26T09:52:32.86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548DD4"/>
    </inkml:brush>
  </inkml:definitions>
  <inkml:trace contextRef="#ctx0" brushRef="#br0">1166 2356,'0'0,"25"0,-25 0,25 0,0 25,-25-25</inkml:trace>
  <inkml:trace contextRef="#ctx0" brushRef="#br0" timeOffset="58423.3416">6053 2530,'0'-25,"0"25,49 0,51 0,98 0,-24 0,74 0,-50 0,-74 0,25 0,-50 0,-24 0,-1 0,0 0,-49 0,0 0,25 0,-1 0,-49 0,50 0,-50 0,25 0,49 0,-74 0,74 0,-49 0,0 0,0 0,0 0,-25 0</inkml:trace>
  <inkml:trace contextRef="#ctx0" brushRef="#br0" timeOffset="61127.4963">5904 2505,'0'25,"0"74,0-24,0 24,0-49,0 24,0 0,0-24,0 24,-50 1,50-50,0 49,0 0,0-49,0 50,0-1,0 25,0-74,0 74,0-24,0 24,0-49,0-1,0 26,0-51,0 26,0 24,0-24,0-25,0 24,0 1,0 0,0 24,0-74,0 50,0-1,0-24,0 25,0-1,0-24,0 0,0 0,0 0,0-1,0-24,0 25,0 0,0 0,25-25,25 0,24 0,-49 0,24 0,-24 0,50 0,-26 0,51 0,-26 0,0 0,1 0,-26 0,26 0,-1 0,-24 0,-1 0,-24 0,25 0,-25 0,24 0,-24 0,0 0,24 0,-24 0,50 0,-1 0,-49 0,25 0,-26 0,26 0,-25 0,0 0,24 0,-24 0,-25 0,50 0,-1 0,1 0,-50 0,49 0,-24 0,0 0,-25 0,74 0,-49 0,0 0,0 0,0 0,-25 0,24 0,-24 0,25 0,0 0,-25 0,0-25,0 0,0-24,0-1,0 25,0-49,0 49,0-25,0 25,0-24,0-1,0 25,0 1,0-26,0 0,0 1,0 24,0-49,0-1,0 26,0-51,0 26,0 49,0-24,0-26,0 50,0-49,0 24,0-24,0 49,0-25,0 26,0-26,0 25,0-49,0 49,0-25,0 26,0-26,0 25,0 25,0-49,0 24,0 0,0-25,0 26,0-1,0 0,0 0,0 0,0 1,0-1,0 0,0 0,0 0,0 25,0-24,0-1,0 0,0 25,0-25,0 0,0 0,0 25,0-24,0-1,0 0</inkml:trace>
  <inkml:trace contextRef="#ctx0" brushRef="#br0" timeOffset="65663.7557">5978 6499,'25'0,"0"0,24 0,26 0,24 0,0 0,-24 0,24 0,0 0,0 0,-24 0,49 0,-25 0,-49 0,-1 0,26 0,-1 0,-24 0,-1 0,-24 0,0 0,25 0,-26 0,1 0,0 0,-25 0,25 0,0 0,-1 0,51 0,-75 0,25 0,24 0,-24 0,0 0,24 0,-49 0,75 0,-50 0,24 0,-24 0,-25 0,50 0,-50 0,0 25,0 24,0-24,0 25,0-26,0 26,0 0,0 24,0-49,0 25,0 24,0-24,0-1,0-24,0 25,0-1,0 1,0-25,0 24,0 1,0-1,0-24,0 0,0 25,0-26,0 26,0-25,0 24,0-24,0 25,0-1,0 1,0-25,0 0,0-1,0 1,0 0,0 25,0-25,24-1,-24 1,0 0,0-25,0 50,0-26,0 26,0-50,0 25,0 24,0-24,0-25,0 25,0 0,0 0,0-25,0 24,0 1,0 0,0-25,0 25,0 0,0-1,0-24,0 25,0 0,0-25,0 25,0 0,0-1,0-24,0 25,0 0,0 0,0-25,0 25,0-1,0 1,0-25,-24 25,-1-25,0 0,25 0,-25 0,-24 0,49 0,-25 0,0 0,0 0,25 0,-25 25,1-25,-1 0,25 0,-25 0,0 0,0 0,1 0,-1 0,0 0,25 0,-50 0,1 0,49 0,-50 0,25 0,-24 0,24 0,0 0,-24 0,49 0,-50 0,25 0,0 0,-24 0,-1 0,0 0,26 0,-26 0,0 0,-24 0,49 0,0 0,1 0,24 0,-50 0,25 0,0 0,-24 0,24 0,0 0,0 0,25 0,-24 0,-1 0,0 0,25 0,-50 0,1 0,49 0,-50 0,25 0,25 0,-49 0,24 0,-25 0,26 0,-1 0,-25 0,50 0,-25 0,0 0,1 0,24 0,-25 0,0 0,0 0,25 0,-25 0,1 0,-1-25,0-49,25 24,0-24,0-1,-25 26,25-1,0-24,-25 24,1 0,24 1,0-1,0-24,-25 24,0-24,0-1,25 50,-25-24,25-1,0 1,-24 24,24-50,0 51,0-1,0 0,-25-25,25 26,0-1,0-50,0 51,0-26,0 25,0 0,0 1,0-26,0 0,0 50,0-24,0-26,0 50,0-50,0 1,0 24,0 25,0-25,0-24,0 49,0-50,0 25,0 25,0-74,0 49,0 0,0 0,0 0,0-24,0 49,0-25,0 0,0 0,0 25,25-24,-25-1,0 25,24-25,-24 0,25 0,0 1,-25 24,25 0,-25 0,49 0,-49 0,25 0,25 0,-50 0,25 0,-1 0,1 0,-25 0,25 0,0 24,0-24,-25 0,24 25,-24 25</inkml:trace>
  <inkml:trace contextRef="#ctx0" brushRef="#br0" timeOffset="69375.9677">6028 10443,'0'-25,"0"25,49 0,1-25,49 0,1 25,24-24,-25-1,0 25,25 0,-50 0,-49 0,25 0,-25 0,24 0,-49 0,25 0,0 0,0 0,-1 0,1 0,25 0,-50 0,25 0,0 0,-1 0,-24 0,50 0,-25 0,-25 0,49 0,-24 0,0 0,25 0,-1 0,1 0,-25 0,-1 0,26 0,-50 0,50 0,-1 0,1 0,-25 0,24 0,-24 0,-25 0,50 0,-50 0,49 0,1 0,-50 0,25 0,-1 0,1 0,-25 0,25 0,0 25,0-1,-25 1,0 25,0-25,0-25,0 49,0-24,0 0,0 0,0 24,0 1,0-25,0-1,0 26,0-50,0 25,0 49,0-74,0 50,0-1,0 1,-25-25,25 49,0 1,0-50,0 49,0-74,0 50,0-1,0 1,0-25,0 24,0 1,0-1,0-24,0 0,0 25,0-26,0 26,0-25,0 49,0-49,0 25,0-50,0 24,0 51,0-50,0-1,0 26,0-50,0 25,0 0,0 0,-50-1,50-24,0 25,0 0,0-25,0 25,0 0,-25-1,25-24,-24 0,-1 0,25 0,-25 0,0 0,0 25,25-25,-24 0,24 0,-25 25,25-25,-50 0,25 0,1 0,24 0,-50 0,25 0,0 0,-24 0,24 0,-25 0,26 0,-26 0,25 0,-49 0,49 0,-49 0,24 0,0 0,-24 0,-1 0,26 0,-26 0,51 0,-26 0,25 0,-24 0,24 0,0 0,-25 0,26 0,-26 0,25 0,-49 0,49 0,0 0,0 0,25 0,-24 0,-51 0,75 0,-49 0,24 0,25 0,-50 0,50 0,-25 0,25 0,-49 0,49 0,-25 0,25 0,-25-50,-25-49,26-25,-26-25,50 25,-50 0,50 25,0 25,0-1,0 1,0 24,0 25,-24-24,24-26,0 26,0-26,-25 50,25-49,0 49,-25-49,25 24,0 25,0 25,0-24,0-1,0 25,0-50,0 25,0 1,0 24,0-25,0 0,0 0,0 25,0-25,0 1,0-1,0 0,0 0,0 0,0 25,0-24,0-1,0 25,25-25,0 0</inkml:trace>
  <inkml:trace contextRef="#ctx0" brushRef="#br0" timeOffset="73687.2144">6152 14188,'0'-25,"50"25,49 0,0 0,50 0,49 0,-99 0,50 0,-50 0,-24 0,-25 0,24 0,-74 0,25 0,24 0,-49 0,50 0,0 0,-1 0,-24 0,25 0,-1 0,-49 0,25 0,0 0,0 0,-25 0,49 0,-24 0,-25 0,50 0,-50 0,24 0,26-24,-50 24,50 0,-26 0,-24 0,50 0,-25 0,24 0,1 0,-25 0,0 0,0 0,-25 0,24 0,1 0,0 0,-25 0,25 0,-25 24,0 76,0-26,0 1,-25-26,25 1,0 24,0-24,0 24,0-49,-25 25,25-1,0 1,0-25,0 24,0 1,0-1,0-24,0 0,0 25,0-1,0-49,0 50,-49 24,49-74,0 50,0 0,0-1,0-24,0 25,0-1,0 26,0-26,0-24,0 0,0 24,0-24,0 25,0-25,0-1,0-24,0 25,0-25,0 25,0 25,0-50,0 24,0 1,0 0,0-25,0 25,0 0,0 24,0-49,0 25,0 25,0-50,0 24,0 1,0 0,0-25,0 25,0 0,0 0,0-25,0 24,-25-24,0 25,25 0,-25-25,25 0,-25 0,-24 0,49 0,-50 0,50 0,-25 0,25 0,-49 0,24 0,0 0,-25 0,50 0,-24 0,-26 0,50 0,-50 0,26 0,-1 0,-25 0,25 0,1 0,-26 0,0 0,1 0,-1 0,1 0,-26 0,26 0,-1 0,-25 0,51 0,-1 0,0 0,0 0,0 0,1 0,-1 0,0 0,0 0,0 0,25 0,-49 0,24 0,0 0,25 0,-25 0,25 0,-24 0,24 0,-25 0,0 0,0 0,0 0,-24 25,24-25,0 25,0-25,25 0,-49 0,49 0,-25 0,0 0,0 24,1-24,-1 0,0 0,-25 0,50 0,-24 0,-26 0,50 0,-25 0,0 0,0 0,25 0,-24 0,24-74,0 0,0 24,0 0,0 1,0-1,0-24,0 24,0 0,-25-24,25 49,0-49,-25 49,25-49,-25-1,25 26,0-1,0 25,0 0,0 1,0-26,0 0,0 1,0-1,0 25,0-24,0-1,0 0,0 50,0-49,0-1,0 1,0 24,0-25,0 1,0-26,-25 50,25-24,0 24,0 25,0-50,0 50,0-24,0 24,0-50,0 25,0 0,0 1,0 24,0-25,0 0,0 0,0 25,0-25,0 1,0-1,0 25,0-25,25 0,0 25,0 0,0 0,-1-25,1 25,-25 0,25 0,-25 0,25 0,0 0,0 0,-25 0</inkml:trace>
  <inkml:trace contextRef="#ctx0" brushRef="#br0" timeOffset="77735.4459">4738 2604,'0'-24,"25"24,24 0,1 0,0 0,-26 0,1 0,-25 24,50-24,-50 0,25 0,0 0,-1 0,1 25,25-25,-50 0,49 25,-24-25,0 0,-25 0,25 0,0 0,-1 25,26-25,-50 0,25 0,-25 0,49 0,-49 0,25 0,-25 0,50 0,-50 0,25 0,-25 0,49 0,-49 0,25 0,-25 0,50 0,-50 0,24 0,-24 0,50 0,-50 0,25 0,-25 0,49 0,-49 0,25 0,-25 0,25 0,0 0,0 0</inkml:trace>
  <inkml:trace contextRef="#ctx0" brushRef="#br0" timeOffset="79024.5199">5085 2828,'0'-25,"25"25,25 0,-50 25,0-25,0 25</inkml:trace>
  <inkml:trace contextRef="#ctx0" brushRef="#br0" timeOffset="79455.5444">5209 3150</inkml:trace>
  <inkml:trace contextRef="#ctx0" brushRef="#br0" timeOffset="79791.5637">5284 3497</inkml:trace>
  <inkml:trace contextRef="#ctx0" brushRef="#br0" timeOffset="80143.5839">5383 3870,'25'0</inkml:trace>
  <inkml:trace contextRef="#ctx0" brushRef="#br0" timeOffset="80463.6021">5433 4266</inkml:trace>
  <inkml:trace contextRef="#ctx0" brushRef="#br0" timeOffset="82223.7027">4763 4688,'0'-25,"0"25,25 0,24 0,1 0,-1 0,-24 0,25 0,0 0,-26 0,1 0,0 0,0 0,24 0,-49 0,25 0,25 0,-1 0,-49 0,50 0,-25 0,0 0,-1 0,1 0,0 0,-25 0,25 0,0 0,-1 0,-24 0,25 0,0 0,0 0,-25 0,25 0,-1 0,1 0,-25 0,25 0,0 0,0 0,-1 0,1 0,-25 0,25 0,-25 0</inkml:trace>
  <inkml:trace contextRef="#ctx0" brushRef="#br0" timeOffset="83630.7834">4118 2282,'0'0,"0"74,0 26,0-1,50-25,-50 26,0-100,24 49,-24-24,0-25,0-50,0 26,0-26,0 0,0 1,0-1,0 25,0-24,0 49,0-25,0-25,0 50,0-25,0 1,0-1,0 25,25-25,-25 25,50 0,-50 0,25 25,-1 0,1-25,-25 49,0 1,0-25,0-1,0-24,0 50,0-25,0-25,0 25,0-1,0 26,-25-50,25 25,-74 0,49 0,-24-25,49 0,-25 0,0 0</inkml:trace>
  <inkml:trace contextRef="#ctx0" brushRef="#br0" timeOffset="84774.8487">4490 2654,'0'0,"0"50,0-25,0 24,0-24,0 0,0 0,0-1,50 1,-50 0,0-25,24 25,-24-25,50 25,-50-25,25 24,0-24,-1 0,-24 0,25 0,25 0,-50-24,0 24,0-25,0 25,0-50,0 50,0-25,0 25,0-49,-25 24,25 0,-25 25,25 0,-49-25,49 25,-25 0,25-24,-50-1,1 25,49 0</inkml:trace>
  <inkml:trace contextRef="#ctx0" brushRef="#br0" timeOffset="86310.9364">4118 4415,'0'-25,"25"50,-25 0,25 0,-1 0,-24-1,0 1,0-25,0 25,0 0,0 0,0-50,0-50,0 26,0-1,0 1,0-1,0 0,0 50,0-24,0-1,0 0,0 25,25-25,0 25,0 0,0 0,24 0,-49 0,0 25,0 0,0 0,25-25,-25 24,0 26,0-50,0 25,0 0,0-1,0-24,0 25,0 0,0 0,0-25,0 25,0-1,-25-24,25 0,-49 0,49 0,-25 0</inkml:trace>
  <inkml:trace contextRef="#ctx0" brushRef="#br0" timeOffset="87591.0099">4589 4291,'0'0,"0"-25,25 1,25 24,-50 0,24 0,1 0,0 0,-25 0,0 24,0 1,0 50,0-75,0 24,0 26,0-50,0 50,0-26,0-24,-25 50</inkml:trace>
  <inkml:trace contextRef="#ctx0" brushRef="#br0" timeOffset="88167.0425">4688 4415,'0'0,"0"0,25 0,0-25</inkml:trace>
  <inkml:trace contextRef="#ctx0" brushRef="#br0" timeOffset="89495.1188">4664 4440,'0'0,"24"0,26 0,-25 0,-25 0,49 0,-49 0</inkml:trace>
  <inkml:trace contextRef="#ctx0" brushRef="#br0" timeOffset="93304.3367">4713 6474,'0'0,"75"0,24 25,-50-25,26 25,24-1,-49 1,-25-25,24 0,1 0,-50 0,49 0,-24 0,-25 0,50 0,-25 0,-1 0,26 25,0-25,-1 25,-24-25,-25 0,25 0,0 0,-1 0,-24 0,25 0</inkml:trace>
  <inkml:trace contextRef="#ctx0" brushRef="#br0" timeOffset="94543.4074">4242 5953,'0'25,"0"0,0 49,0-24,0-1,0-49,0 25,0 0,0-25,0-25,0 0,0-24,0 49,50-50,-50 25,24 1,1-1,0 0,-25 25,25 0,0 0,-1 0,-24 0,25 0,0 25,-25-25,0 25,0-25,0 49,0-49,0 25,0-25,0 50,0-50,0 24,-25 1,0 0,-24 0,-1-25,25 0,1 0,24 25,-25-25,0 0,0 0</inkml:trace>
  <inkml:trace contextRef="#ctx0" brushRef="#br0" timeOffset="95808.4799">4713 6003,'0'0,"0"0,0 0,0 0,0 25,0-25,0 49,0-49,0 25,0 25,0-26,0 1,0-25,25 50,0-50,-25 25,25-25,-25 24,0 1,0-25,0 25,0 0,0 0,0-25,0 24,0-24,0 0,-25 0,0 0,25 0,0-49,0 24,0 0,0 0,0 1,0-1,0 25,0-25,0 0,0 0,0 25,25-24,-25-1,0 0,0 25,0-25,-25 25</inkml:trace>
  <inkml:trace contextRef="#ctx0" brushRef="#br0" timeOffset="97087.5531">5085 8483,'0'0,"25"0,-25 0,25 0,0 0,0 0,24 0,1 0,24 0,-49 0,25 0,-26 0,-24 0,50 0,-50 0,25 0,-25 0,49 0,-49 0,25 0,-25 0,50 0,-50 0,25 0,-25 0,49 0,-49 0,25 0,-25 0,50 0,-50 0,24 0,-24 0,25 0,0 0,-25 0,0 0</inkml:trace>
  <inkml:trace contextRef="#ctx0" brushRef="#br0" timeOffset="98463.6318">4217 8235,'0'0,"0"25,0 25,25 24,-25-49,0 0,0 24,0-49,25 50,-25-25,0-1,0 1,0-50,0-24,0-1,0 1,0 24,0-25,0 50,0-49,0 49,0-25,25 25,-25-25,49 25,-49 0,25 0,25 0,-50 0,24 0,1 0,-25 25,0-25,50 49,-50-49,0 25,25 0,-25-25,0 25,0 0,0-1,0-24,0 25,0 0,0-25,-25 0,0 0,0 0,25 0,-25 0,1 0,-1 0,25 0,-25 0,0 0,0 0,25 0</inkml:trace>
  <inkml:trace contextRef="#ctx0" brushRef="#br0" timeOffset="99231.6757">4639 8558,'0'0,"25"49,-25 1,0-50,0 49,0 1,0 0,0-50,0 24,0 1,0 0,0-25,0 25,0 0,0-1,0-24</inkml:trace>
  <inkml:trace contextRef="#ctx0" brushRef="#br0" timeOffset="101031.7787">5061 8632,'0'-25,"0"0,-25 25,25 0,-25 0,-25 0,50 0,-25 0,1 0,-1 0,25 0,-25 0,0 0,25 0,0 0,0 50,0-50,0 25,0 49,50-49,-50 0,0 0,0-1,0 1,0 0,25-25,-1 0,1 0,-25 0,25 0,-25 0,25 25,0-25,-25 25,0-25,0 24,0-24,0 25,25 0,-25-25,0 25,0-25,0 25,0-25,-25 0,0 0,0 0,0 0,0 0,1 0,24 0,-25 0,0 0,0 0,25 0,-74 0</inkml:trace>
  <inkml:trace contextRef="#ctx0" brushRef="#br0" timeOffset="102174.844">4912 6623</inkml:trace>
  <inkml:trace contextRef="#ctx0" brushRef="#br0" timeOffset="102479.8615">5061 7045</inkml:trace>
  <inkml:trace contextRef="#ctx0" brushRef="#br0" timeOffset="102846.8824">5185 7342</inkml:trace>
  <inkml:trace contextRef="#ctx0" brushRef="#br0" timeOffset="103190.9019">5284 7714</inkml:trace>
  <inkml:trace contextRef="#ctx0" brushRef="#br0" timeOffset="103566.9237">5408 8037</inkml:trace>
  <inkml:trace contextRef="#ctx0" brushRef="#br0" timeOffset="105239.0193">4713 10542,'0'0,"25"0,25 0,-26 0,26 0,-25 0,49 0,-24 0,0 0,49 0,-50 0,26 0,-26 0,-24 0,25 0,-1 0,1 0,-25 0,0 0,24 0,-24 0,0 0,0 0,-1 0,26 0,-25 0,49 0,-74 0,25 0,0 0,0 0,-25 0,24 0,1 0,0 0</inkml:trace>
  <inkml:trace contextRef="#ctx0" brushRef="#br0" timeOffset="108872.2271">3919 10170,'0'25,"0"24,0-24,25 50,-25-26,0-24,0 0,25 24,-25-49,0-49,0-26,0 26,0 24,0-49,0 49,0-25,0 50,25-25,-25 1,25-1,49 25,-74 0,25 0,25 0,-50 0,24 0,1 0,0 0,-25 0,25 25,0-1,-25 1,0 25,49-1,-49-24,0 0,0 0,0 24,0-24,-25 25,25-25,-24-25,-1 0,0 24,-25-24,26 0,24 0,-25 25,0-25,0 0,25 0</inkml:trace>
  <inkml:trace contextRef="#ctx0" brushRef="#br0" timeOffset="109335.2536">4490 10120,'25'0,"0"0,-25 25,24 0,-24 49,0-49,0 0,0 0,25 0,-25-1</inkml:trace>
  <inkml:trace contextRef="#ctx0" brushRef="#br0" timeOffset="109967.2897">4862 10046,'0'0,"0"50,0-1,0-24,0 0,0 24,0-49,0 25,0 0,0-25,0 25,25 0,-25-25,25 0,-1 0,-24 0,0 0,25-25,-25-25,0 50,0-25,0 25,0 0,-25 0,25 0,-24 0,-1 0,-25 25,25 25</inkml:trace>
  <inkml:trace contextRef="#ctx0" brushRef="#br0" timeOffset="110431.3163">4961 10815,'0'0,"25"0,0 0,-25 49,0-24,50 50,-50-26,0-49</inkml:trace>
  <inkml:trace contextRef="#ctx0" brushRef="#br0" timeOffset="110672.3301">5085 11162,'0'25,"25"49</inkml:trace>
  <inkml:trace contextRef="#ctx0" brushRef="#br0" timeOffset="110887.3424">5234 11609</inkml:trace>
  <inkml:trace contextRef="#ctx0" brushRef="#br0" timeOffset="111095.3543">5333 11881,'0'25,"0"-25</inkml:trace>
  <inkml:trace contextRef="#ctx0" brushRef="#br0" timeOffset="111280.3648">5383 12105,'0'0,"0"24,0 1</inkml:trace>
  <inkml:trace contextRef="#ctx0" brushRef="#br0" timeOffset="112191.4167">4862 12402,'0'0,"0"0,50 0,-1 0,1 0,24 0,-24 0,74 0,-74 0,-26 0,51 0,-26 0,-24 0,0 0,0 0,24 0,-49 0,50 0,0 0,-1 0,-49 0,50 0,-1 0,-49 0,50 0,-25 0,-25 0,49 0,-49 0,25 0,25 0,-50 0,25 0</inkml:trace>
  <inkml:trace contextRef="#ctx0" brushRef="#br0" timeOffset="113487.4911">4019 12204,'0'-25,"0"25,49 0,-49 50,0-25,0 49,25-49,0 0,-25-1,0-24,0 50,0-50,0-25,0-49,0-1,0 26,0-1,0 50,0-25,0 0,0 25,25 0,0 0,-1 0,1 0,-25 0,50 0,-50 25,25-25,-1 25,1 0,-25 0,0-25,0 25,25-25,-25 24,0 1,0 0,0 0,0 0,25-25,-25 24,0 1,0 0,-25-25,25 0,-25 0,25 0,-49 0,24 0,0 0,0 0,25 0,-25 0,1 0,-1 0,25 0,-25 0,0 0</inkml:trace>
  <inkml:trace contextRef="#ctx0" brushRef="#br0" timeOffset="116318.653">4341 12650,'25'0,"-25"0,25 0,0 0,-1 0,-24 0,25 0,25 0,-50 0,0 25,0 0,0 0,0 0,0-1,0 1,0-25,-25 25,25-25,-25 50,0-50,25 24,-24-24,24 25,0-25,24 0,1 0,0 0,0 0,-25 0</inkml:trace>
  <inkml:trace contextRef="#ctx0" brushRef="#br0" timeOffset="117263.7071">4837 12725,'0'0,"25"-25,0 25,0-25,-25 25,49 0,-49 0,50 0,-50 0,0 25,0-25,0 25,0 24,0-49,0 25,0 0,0 25,0-50,-25 24,0-24,0 0,1 0,24 50,0-50,49 50,-49-50,25 49,-25-24,0-25,0 0,-50 0,26 0,-1 0,-25 0,25 0</inkml:trace>
  <inkml:trace contextRef="#ctx0" brushRef="#br0" timeOffset="118310.767">4961 14238,'25'0,"25"0,-25 0,74 0,-25 0,25 0,-24 0,-26 0,26 0,-75 0,25 0,-1 0,1 0,-25 0,25 0,0 0,0 0,-25 0,24 0,26 0,-50 0,25 0,0 0,-1 0,-24 0,25 0,0 0,0 0,-25 0,25 0,-25 0,49 0,-49 25,25-25,0 0,0 0</inkml:trace>
  <inkml:trace contextRef="#ctx0" brushRef="#br0" timeOffset="119126.8136">3746 13990,'49'0,"-49"-25,25 25,50 25,-51 24,-24 51,25-51,-25 1,0 24,0-49,25 0,-25-25,-25 0,0-99,1 24,24 1,0 74,0-50,0 50,0-25,49 25,26 0,-50 0,24 0,-24 0,0 25,0 0,-1 0,-24 74,25-99,-25 25,0 49,0-74,0 25,0 0,0 0,-25 0,-49-25,49 0,-24 0,24 0,0 0,-25 0,25 0</inkml:trace>
  <inkml:trace contextRef="#ctx0" brushRef="#br0" timeOffset="120758.907">4391 14511,'0'-25,"0"25,0-50,25 50,-25 0,24 0,-24 0,50 0,-50 0,25 0,-25 0,25 0,-1 25,-24 0,0-25,0 25,0 0,0-1,0-24,0 25,0 0,0 0,0-25,0 25,0-1,0 1,0-25,0 25,0-25,0 25,-24 0,-1-25,74 0,1 0,24 0,-74 0,50 0,-25 0,-25-25,0-25,0 50</inkml:trace>
  <inkml:trace contextRef="#ctx0" brushRef="#br0" timeOffset="121447.9461">5036 14684,'0'0,"0"-74,0 0,0-1,0 26,0-1,0 25,0-25,0 50,-25 25,25 0,-25-25,25 50,0-25,0-25,0 24,0 26,0-25,25-25,25 0,-26 0,26 0,-25 0,-25 0,25 0,-1 0,1 0,-25 25,0-1</inkml:trace>
  <inkml:trace contextRef="#ctx0" brushRef="#br0" timeOffset="122199.9894">5383 14511,'25'0</inkml:trace>
  <inkml:trace contextRef="#ctx0" brushRef="#br0" timeOffset="122431.0026">5433 15106,'0'0</inkml:trace>
  <inkml:trace contextRef="#ctx0" brushRef="#br0" timeOffset="122703.0182">5457 15429</inkml:trace>
  <inkml:trace contextRef="#ctx0" brushRef="#br0" timeOffset="122935.0315">5457 15627</inkml:trace>
  <inkml:trace contextRef="#ctx0" brushRef="#br0" timeOffset="123135.0427">5433 15801</inkml:trace>
  <inkml:trace contextRef="#ctx0" brushRef="#br0" timeOffset="124239.106">5135 16396,'0'0,"50"0,-50 0,49 0,26 0,-75 0,74 0,-24 0,-26 0,51 0,-50 0,24 0,-24 0,-25 0,25 0,0 0,-1 0,-24 0,25 0,0 0,0 0,-25 0,25 0,-1 0,1 0,-25 0,25 0,0 0,0 0,-25 0,24 0,1 0,0 0,-25 0,25 0,0 0,-1 0,-24 0</inkml:trace>
  <inkml:trace contextRef="#ctx0" brushRef="#br0" timeOffset="127247.2781">4292 16321,'-25'50,"25"-25,0 49,0-24,0 0,0 24,0-74,0 50,0-1,0-49,0 50,0-25,0-25,0-25,0-25,0 25,0-49,0 24,0 26,0-1,0 0,0 0,0 0,0 25,0-24,0 24,25 0,-25 0,49 0,-24 0,25 0,-26 0,26 24,-50-24,50 50,-26-25,1 0,-25-1,0 1,25-25,-25 25,0-25,0 50,0-50,0 24,0 26,0-50,0 25,0 0,-50 24,26-49,-26 0,25 25,0-25,1 0,-1 0,0 0,0 0,0 0,1 0,24 0,-25 0</inkml:trace>
  <inkml:trace contextRef="#ctx0" brushRef="#br0" timeOffset="128463.3477">4912 16793,'0'-25,"0"0,0 25,0-25,0 25,24 0,26 0,-50 0,0 25,0 0,25 0,-25 0,0 24,0-24,0-25,0 25,0 0,-25 49,-25-74,50 25,-24 0,-1-25,25 0,25 24,-1-24,1 0,25 50,-25-25,0-25,-25 25,0-1,24 1,-24 25,0-50,0 25,0-25,0 49,0-49,0 25,-24-25,-1 25,25-25,-25 0,0 0,0 0,25 0,-25 0,1 0,-1 0,25 0,-25 0</inkml:trace>
  <inkml:trace contextRef="#ctx0" brushRef="#br0" timeOffset="129199.3898">5234 16818,'25'-25,"25"50,-50 49,0-24,0-1,0 1,0-1,0-24,0 25,24-1,-24-24,0 0,0-25,0 25,0 0,0-25</inkml:trace>
  <inkml:trace contextRef="#ctx0" brushRef="#br0" timeOffset="136078.7832">6251 3398,'-49'0,"49"0,-25 50,0-25,25 24,0 1,0-50,0 49,0-24,0 25,25-50,24 50,1-50,0 74,-26-74,-24 0,50 25,-25 0,0-1,-25 1,49 0,-49 0,0-25,0 25,0 24,0-49,0 25,0 25,0-50,0 24,0 1,-25 25,1-50,-1 0,25 0,-25 0,0 0,0 0,1 0,-1-25,25 25,0-25,-25 25,25-25,0 1,0 24,0-25,0 0,0 0,0 25,0-49,0 24,0 25,25-25,-25 25,0-25,0 0,25 1,-25-1,0 25,0-25,24 0,-24 0,0 25,0-24,0 24,0-50,0 50,0-25,0 25,0-25,0 25,0-25,0 1,-24-1,24 25,0-25,0 0,-25 25,0 0</inkml:trace>
  <inkml:trace contextRef="#ctx0" brushRef="#br0" timeOffset="136654.8162">6623 3572</inkml:trace>
  <inkml:trace contextRef="#ctx0" brushRef="#br0" timeOffset="137126.8432">6673 3944,'0'0</inkml:trace>
  <inkml:trace contextRef="#ctx0" brushRef="#br0" timeOffset="138038.8953">7094 3522,'0'0,"0"75,0-1,0-24,0-1,0 1,0 0,0-1,0-24,0 25,0-26,0-24,0 50,0-50,0 25,0-25,0 49,0-49,25 25</inkml:trace>
  <inkml:trace contextRef="#ctx0" brushRef="#br0" timeOffset="145175.3033">11510 5581,'0'0,"0"25,0 49,0 1,0-1,0-24,0 24,0-24,0 24,0-24,0-1,0 26,0-50,0 49,0-24,0-1,0 26,0-1,0-24,0 24,0-24,0-1,0 1,0 0,0 24,0 0,0-49,0 25,0 24,0 1,0-26,0 26,0-51,0 26,0 0,0-1,0-24,0 25,0-1,0 1,0-1,0 1,0 24,0-24,0 0,0-1,0 1,0 49,0-49,0 24,0 1,0-1,0-24,0 24,0-24,0-1,0 26,0 24,0-74,0 49,0-24,0-1,0 51,0-26,0 0,0 26,0-51,0 26,0-26,0 1,0 24,0 1,0-1,0 0,0 26,0-26,0 1,0-1,0-24,0 24,0 0,0 26,0-26,0-24,0 74,0-25,0-25,0 25,0-24,0 24,0 0,0 1,0-1,0-50,0 51,0-26,0 0,0 1,0-26,0 26,0-1,0 1,0-1,0 1,0 24,0-25,0 25,-25-24,25-26,0 51,0-26,0-49,0 49,0 1,0-1,-25-24,25 24,0 25,0 1,0-1,0 0,0 0,0 0,0-24,-49 49,49-25,0 0,0 1,-25 48,25-24,0 0,-25 0,25-49,0 24,0-25,0-24,0 24,0-24,0 0,0 24,0 25,0-49,0 0,0 24,0 0,0-24,0 24,0 1,0-26,0 26,0-26,0 1,0 0,0 24,0 1,0-26,0 26,0-51,0 1,0 25,0-25,0 24,0-24,0 49,0 1,0-50,0-1,0 26,0-50,0 50,0-26,0 1,0 25,0-25,0 24,0-49,0 25,0-25,0 50,0-50,0 24,0-24,0 50,0-25,0 0,0-1,-25 1,0 0,25 25,0-50,0 25,0-1</inkml:trace>
  <inkml:trace contextRef="#ctx0" brushRef="#br0" timeOffset="148326.4835">12130 5482,'0'25,"0"49,0 25,25-49,-25 49,24-24,-24-26,25 1,0-1,-25 1,0 0,0-26,0 26,0 24,0 1,0-50,0-1,0 26,0 0,0-50,0 74,0-49,0 24,0 26,0-50,0 49,0 1,0-51,0 51,0-26,0 1,0-25,0 24,0 1,0 0,0-26,0 26,0-25,0 0,0-1,0 76,0-76,0 51,0-50,0 24,0 1,0 24,0-24,0-25,0 49,0-24,0-1,0 26,0-50,0 49,0 0,0 1,0-1,0 1,0 24,0 0,0-25,0 1,0-1,0 1,0 24,0-25,0 1,0 24,0 25,0-74,0 49,0 0,0 0,0-24,0 24,0-25,0-24,0 24,0-24,0-25,0 49,0-24,0-1,0-24,0 50,0-26,0 1,0-25,0 24,0 1,0 24,0-49,0 0,0 24,0 26,0-26,0-24,0 50,0-1,0 1,0-1,0 0,0 1,0-1,0-24,0 24,0 1,0-26,0 26,0-1,0 25,0 25,0 0,0-24,0 24,0-25,0-25,0 1,0-26,25 26,-25-1,25-49,-25 74,0-49,24-1,-24 26,0-1,0 1,0-26,0 1,0 24,0 1,0-1,0 0,0-49,0 50,0-1,0 25,0-74,0 74,0-49,0 0,0 24,0 0,0 1,0-26,0 26,0 24,0 0,0-24,0-26,0 26,0 24,0-25,0 1,0-26,-24 26,24 24,0-74,0 49,-25 1,25-51,0 51,0 24,0-74,0 49,0 1,0-51,0 26,0 0,0-1,0-24,0 25,0-1,0 1,0-25,0 49,0-74,0 50,-25-25,25-1,0 26,0-25,-25 24,25-24,0 0,0 0,-25 0,25-1,0 26,0-50,0 50,0-26,0-24,0 25,0 0,0 0,0 0,0-1,0 1,0 0,0 0,0 0,-24-1,24 26,0-50,0 25,0 0,0-1,0 1,0 0,0 0,0-25,0 25,0 0,0-1,0-24,0 25,0 0</inkml:trace>
  <inkml:trace contextRef="#ctx0" brushRef="#br0" timeOffset="151759.6801">13221 5358,'-25'25,"25"74,0 0,0 0,0-49,0-1,0 51,0-26,0 25,0-24,0-75,0 74,0-49,0 49,0 1,0-1,0-24,0-25,0 24,0 1,0-1,0 1,0 0,0-1,0 1,0 0,0-26,0 1,0 25,0-50,0 74,0-49,0 25,0 24,0-24,0 24,0-24,0-1,0 1,0-1,0 1,0-25,0 0,0 49,0-24,0 24,0-24,0 24,0 1,0-1,0 25,0 0,0 1,0-1,0 25,0-25,0-25,0-24,0 0,0-1,0 1,0 24,0-24,0 0,0 24,0-24,0-26,0 1,0 50,0-26,0 26,0-26,0-24,0 25,0-1,0 1,0-25,0-1,0 51,0-26,0-24,0 0,0 25,0-1,0-24,0 50,-24-26,24 26,0-75,0 49,0 26,0-51,0 1,0 25,0-25,0 24,0-24,0 25,0 24,0-24,0-26,0 51,0-26,0 1,0 0,0-26,0 26,0 25,0-26,0-24,0 49,0 1,0-50,0 74,0-50,0 1,0 24,0-24,0 0,0 24,0 0,0-24,0 0,0 24,0-49,0 49,0-24,0 24,0 1,0-1,0-49,0 49,0 1,0-26,0 26,0-50,0 24,0 26,0-26,0 26,0-51,0 26,0 25,0-26,0 26,0-51,0 51,0-26,0 1,0 24,0 1,0-26,0 1,0 24,0-24,0 0,0-1,0 26,0-26,0 1,0 24,0 26,0-26,0 0,0-24,0 24,0 1,0-26,0 26,0-1,0-49,0 25,0-1,0-24,0 25,0-26,0 26,0 0,0-26,0 1,0 25,0 0,0-1,0-24,0 25,0-1,0 1,0-25,0 24,0 1,0-1,0-24,0 25,0-1,0 26,0-75,0 49,0-24,0 50,0-51,0 26,0-25,0 49,-25-24,25-25,0-25,0 25,0 24,0-24,-25 25,25-26,0 1,0 0,0 0,0 0,0-25,0 24,0 26,-25 0,25-26,0 1,0 0,0 0,0-25,0 25,0-1,0 1,0-25,0 25,0 0,0 0,-25-1,25-24,0 25,0 0,0-25,0 25,0 0,0-1,0-24,-24 25,24 0,0 0,0-25,0 25,-25-1,25 1,0-25,0 25,0-25,0 25,0 0,0-25,0 24,0 1,0 0,0-25,0-25,0-49,0 49</inkml:trace>
  <inkml:trace contextRef="#ctx0" brushRef="#br0" timeOffset="154750.8509">13196 17636,'0'0,"-24"-25,24 25,-50 0,25 0,0 0,-24 25,49-25,-50 50,1-25,49-1,-25 1,25-25,0 25,0 25,25-50,-1 24,51-24,-50 25,-1 0,1 0,0 0,0-25,0 24,-25-24,0 25,0 0,0 0,0-25,0 25,0-1,0 1,0-25,0 25,-25-25,0 25,25-25,-50 0,26 0,-1 0</inkml:trace>
  <inkml:trace contextRef="#ctx0" brushRef="#br0" timeOffset="155486.8933">13569 17909,'0'0,"-25"0,25 50,0-50,0 24,0-24,0 50,0-50,0 25,49-25,-49 0,25 0,-25 0,0 0,0 0,0-25,0 0,0 0,0 25,0-49,-25 24,1 25,-1 0,0 0,0 0,0 0,25 0</inkml:trace>
  <inkml:trace contextRef="#ctx0" brushRef="#br0" timeOffset="156583.9559">12279 17859,'0'0,"-25"0,-25 0,50 0,-49 0,24 0,0 0,0 0,0 25,25-25,0 50,0-50,25 25,-25-25,25 24,25 1,-26 0,26 0,-25-25,0 25,-1-1,-24-24,25 0,0 25,-25-25,25 25,-25 0,0-25,0 25,0-1,0 1,0 25,-25-25,0-1,0-24,1 0,24 0,-25 25,0-25,0 0,0 0,1 0,24-25</inkml:trace>
  <inkml:trace contextRef="#ctx0" brushRef="#br0" timeOffset="157367.0008">12552 17934,'0'0,"24"0,1 0,0 25,0 49,-25-24,0-1,25 50,-25-49,0 0,0-26,0 1,-50-25</inkml:trace>
  <inkml:trace contextRef="#ctx0" brushRef="#br0" timeOffset="158815.0837">11411 17810,'-25'0,"0"0,-25 0,25 0,1 0,-26 0,25 25,25-25,-49 0,24 24,25 1,0-25,0 25,0-25,0 25,0 0,49-1,-24-24,25 25,-25-25,-1 50,-24-50,25 25,-25-1,0 1,0-25,0 25,0 0,0 0,0-25,0 24,-25-24,1 0,-26 0,50 0,-50 0,26 0,-1 0,25 0,-25 0,0 0,0-24,25 24</inkml:trace>
  <inkml:trace contextRef="#ctx0" brushRef="#br0" timeOffset="160287.1679">11535 18132,'24'0,"1"0,25-25,-50 25,25 0,-1 0,1 0,0 0,-25 50,0-50,0 50,0-26,0 1,0-25,0 25,0 25,0-50,-25 24,0-24,1 25,24 0,24 25,100-1,0-49,-49 0,-50 25,-1-25,1 0,-25 25</inkml:trace>
  <inkml:trace contextRef="#ctx0" brushRef="#br0" timeOffset="179582.2715">7491 5035,'0'0,"0"75,0-26,0 26,0-75,0 49,0-24,0 0,0 0,0 24,25-49,50 0,-26 0,-24 0,25 0,-26 0,26 0,-25 0,24 0,1 0,-25 0,24 0,-24 0,50 0,-51 0,26 0,-25 0,-25 0,50 0,-26 0,-24 0,50 0,0 0,-26 0,26-24,0 24,-26 0,1 0,0 0,0 0,24 0,-24 0,0 0,25-25,-26 25,26 0,0-25,-26 25,26 0,0 0,-26 0,51 0,-26 0,1 0,24 0,-49 0,50 0,-1 0,-24 0,74 0,-75 0,26 0,-26 0,1 0,24 0,-24 0,24 0,1 0,-26 0,26 0,-1 0,1 0,-26 0,26 0,-1 0,1 0,-26 0,1 0,-1 0,26 0,-26 0,1 0,24 0,-49 0,25 0,-1 0,1 0,-25 0,0 0,49 0,-24 0,-25 0,24 0,-24 0,25 0,-1 0,1 0,-1 0,1 0,-25 0,24 0,-24 0,25 0,-25 0,24 0,1 25,-1-25,-24 0,25 0,-1 0,1 0,-50 0,25 0,49 0,-74 25,25-25,25 0,-26 0,-24 0,25 0,25 0,-50 0,50 0,-26 0,26 0,-25 0,0 0,24 0,-49 0,50 0,-25 0,-25 0,49 0,-24 0,-25 24,25-24,0 0,-1 0,-24 0,50 0,-50 0,25 0,-25 0,25 0,-1 0,51 25,-50-25,-25 0,24 0,1 0,0 0</inkml:trace>
  <inkml:trace contextRef="#ctx0" brushRef="#br0" timeOffset="183662.5049">6822 5035,'0'-24,"0"48,0 26,0 24,0-24,0 0,0-26,0 26,0 0,0-26,0 1,0 0,0 0,0 0,0-25,0 24,0-24,0 25,0 0,0-25,0 25,24-25,-24 25,0-1,25-24,0 25,-25-25,25 50,0-50,24 0,-24 0,0 0,24 25,26-25,-25 0,-1 24,26-24,-1 0,25 0,-49 0,24 0,-49 0,49 0,-24 0,0 0,-50 0,74 0,-49 0,74 0,-49 0,-26 0,26 0,0 0,24 0,1 0,-51 0,51 0,-1 0,-24 25,24-25,1 0,49 0,-50 0,-24 0,49 0,-25 25,1 0,-1-25,-24 0,24 0,1 0,-26 0,50 0,-24 0,-1 0,1 0,-26 0,26 0,24 0,-74 0,24 25,-24-25,49 0,-49 0,50 25,-26-25,1 0,24 0,-49 0,25 0,-1 0,1 0,-50 0,50 0,-26 0,1 0,25 0,-25 0,24 0,-49 0,25 0,25 0,-26 0,-24 0,75 0,-75 0,25 0,-1 0,1 0,0 0,0 0,0 0,-1 0,-24 0,25 0,0 0,0 0,0 0,0 0,-1 0,-24 0,25 0,25 0,-50 0,49 0,-24 0,-25 0,50 0,-25 0,-1 0,1 0,-25 0,25 0,25 0,-26 0,-24 0,25 0,0 0,0 0,-25 0,25 0,-25 0,24 0,-24 0,25 0,0 0,0 0,-25 0,25 0,-1 0,1 0,-25 0,25 24,0-24,-25 50,0-50,0 25,0-25,0-50,49 25,-49 25,25-24,-25 24,0 0,0 24,0 1,0 0,0-25,0 25,0-25,0 0,-25 0,-24 0,49 0,-25-25,25 25,0-50,0 26,0-1,0 0,0 25,0-25,0 25,25 0,24 0,-49 75,0-75,0 24,0 26,0-50,0 25,0-25,-49 0,24-25,25-25,0 50,0-49,0 24,0 0,0 25,0-25,25 25,-25 0,25 50,-25-50,0 50,0-26,0 1,0 0,0 0,0-25,-25 0,0 0,25-25,25 25,0 0,-25 0,0 25,0-25,0 25,0-25,-50 0,50-25,-25 0,25 0,0 0,0 1,0 24,0 0,25 0,0 0,-25 24,0 26,0-25,0 0,0-1,0-24,0 25,0-25,-25 0</inkml:trace>
  <inkml:trace contextRef="#ctx0" brushRef="#br0" timeOffset="187246.7099">6251 4961,'0'25,"0"24,0 1,0 0,0-1,0 1,0 49,0-74,0 24,0 1,0 0,0 24,0-49,0 24,0-24,0-25,0 25,0 0,0 0,0-25,0 24,0 1,0 0,0-25,0 25,25-25,-25 0,25 0,0 0,-25 0,24 0,1 0,0 0,0 50,0-50,-1 0,26 0,-50 0,50 0,-26 0,1 0,-25 0,25 0,0 0,0 0,-25 24,49-24,-24 0,-25 0,25 0,0 25,-1-25,-24 0,25 0,25 0,-50 0,25 0,-1 0,1 0,-25 0,50 25,-50-25,49 0,-49 0,25 0,0 0,0 0,-25 0,25 0,0 0,-1 25,26-25,-25 0,0 0,-1 0,1 25,25-25,-25 0,-25 0,49 0,-49 24,25-24,0 0,0 0,-1 0,1 0,-25 0,50 0,-25 0,24 25,-49-25,25 0,25 0,-26 0,1 0,0 0,0 0,-25 0,25 0,-1 0,1 25,-25-25,25 0,25 0,-50 0,24 0,1 0,25 25,-50-25,25 0,24 25,1-25,-25 0,0 0,24 0,-49 0,50 24,-25-24,-1 0,26 0,-50 0,25 0,49 0,1 50,-75-50,49 0,1 0,-25 25,-1-25,26 0,-50 0,50 0,-26 0,1 0,0 0,0 0,0 0,24 0,-49 0,50 0,-25 0,-1 25,1-25,50 0,-50 0,-1 0,1 0,25 0,-25 0,-1 0,26 0,0 0,-26 0,1 0,25 0,-25 24,24-24,-49 0,25 25,49-25,-49 0,0 0,25 0,-50 0,49 25,-24-25,25 0,-26 0,1 0,25 0,-25 0,-1 0,51 50,-50-50,-25 0,25 0,-1 0,1 0,25 24,-25-24,24 0,-49 0,50 0,-1 0,-24 0,0 0,0 0,-25 0,49 0,-49 0,50 0,0 0,-1 0,-49 0,50 0,-25 0,-1 0,1 0,0 0,0 0,-25 25,25-25,-1 0,1 0,-25 0,25 0,0 0,0 0,-25 0,24 0,1 0,0 0,-25 0,25 0,0 0,-25 0,25 0,-1 0,1 0,-25 0,25 0,0 0,0 0,-25 0,24 0,1 0</inkml:trace>
  <inkml:trace contextRef="#ctx0" brushRef="#br0" timeOffset="189262.8252">11584 6449,'0'0,"0"0,0 0,0 0,0 50,0-50,-25 25,-49-25,49 0,0 0,-24 0,49 0,-25 0,0 0,0 0,25-25,0 0,0-25,0 1,0-1,0 25,0-24,0 24,25 0,-25 25,0 25,0 25,0-26,0 1,0-25,0 25,0 25,0-50,-25 49,25-49,-25 25,25-25,-49 25,49-25,0-50,0 1,0 24,0-50,25 75,-25-24,24 24,-24 0,25 0,0 0,0 0,-25 0,25 0,0 0,-25 24,0 1,0 0,0-25,0 25,0 0,0-25,0 24,0-24,-25 50,25-75,0 0,0 1,0-26,0 50,0-50,0 1,25 24,-1 25,1 0,-25 0,25 0,-25 0,0 25,0-25,0 49,0-24,0 0,0 25,0-50,0 0,0 0,-25 0,25 0,0-25,0 0,0 25,0 0,25 0,-25 0,0 0,0 0,0 50,0-50,0 24,0-24,0 0,0 0,0 0,0 0,0 0,0 75,0-75,0 25,0-25,0 0,50-50</inkml:trace>
  <inkml:trace contextRef="#ctx0" brushRef="#br0" timeOffset="196070.2145">7566 8979,'0'-25,"0"25,0 75,0-1,0-74,0 50,0-25,0 0,74-25,25 0,-24 0,49 0,-25 0,25 0,-49 0,-26 0,1 0,-25 0,-25 0,49 0,1 0,-25 0,24 0,26 0,-1 0,-49 0,49 0,-49 0,49 0,-24 0,0 0,24 0,50 0,-25 0,25 0,-49 0,24 0,0 0,0 0,-24 0,-26 0,26 0,-1 0,1 0,-51 0,76 0,-1 0,-25 0,-24 0,24 0,1 0,-1 0,-24 0,-1 0,26 0,-1 0,1 0,24 0,-25 0,1 0,-26 0,26 0,-26 0,1 0,24 0,1 0,-50 0,49 0,0 0,-24 0,24 0,1 0,-26 0,1 0,24 0,-49 0,50 0,-51 24,51-24,-50 0,24 0,1 0,0 0,-26 0,26 0,0 0,-1 0,-49 0,50 0,-1 0,1 0,-25 0,24 0,1 0,-50 0,50 0,-26 0,26 0,-50 0,25 0,0 0,-1 0,-24 0,25 0,0 0</inkml:trace>
  <inkml:trace contextRef="#ctx0" brushRef="#br0" timeOffset="198398.3477">6871 9004,'0'25,"0"25,0-1,0-24,0 25,0 49,0-99,0 25,0 24,0-49,0 25,0-25,0 50,25-50,0 0,-25 0,25 0,49 0,0 0,-24 0,25 0,24 0,-25 0,25 0,-49 0,0 0,24 0,-49 0,24 0,1 24,24-24,-49 0,50 25,-26-25,26 0,-51 0,51 0,-25 0,24 0,-49 0,24 0,1 0,0 0,49 50,-74-50,49 0,0 25,-24-25,0 24,24-24,-24 0,49 25,-25-25,1 0,-26 25,26-25,-1 0,1 0,-26 25,26-25,24 0,-74 0,49 0,0 25,1-25,-26 0,51 49,-51-49,1 0,24 25,-49-25,25 25,-1-25,1 0,24 0,-49 0,50 0,-51 0,76 0,-51 0,-24 0,0 0,24 0,-49 0,25 0,0 0,0 0,49 0,-49 0,-25 0,50 0,-1 0,-24 0,0 0,0 0,24 0,-24 0,0 0,0 0,0 0,49 0,0 0,-49 0,25 0,-25 0,-1 0,1 0,0 0,0 0,0 0,24 0,-49 0,25 0,0 0,0 0,24 0,-49 0,25 0,-25 0,50 0,-50 0,24 0,-24 0,50 0,-50 0,25 0,-25 0,49 0</inkml:trace>
  <inkml:trace contextRef="#ctx0" brushRef="#br0" timeOffset="200590.4731">6301 8930,'0'0,"0"24,0 26,0 25,0-26,0 1,0 24,0-24,0 24,0-24,0-25,0 24,0 1,0-25,0-25,0 24,0 1,0 0,0-25,25 25,49 0,25-25,0 24,1-24,-51 25,26 0,-1-25,0 0,1 25,-1-25,1 25,-1-25,-24 49,24-49,25 0,1 25,-1-25,-25 0,25 0,-49 50,49-50,-24 24,-51-24,51 0,-25 25,-1-25,26 0,-1 0,-24 0,24 0,25 0,-24 0,49 50,-50-50,-24 25,24-25,0 25,-49-25,50 0,49 0,-50 0,25 0,-24 0,24 0,-74 0,24 0,1 0,0 0,-26 0,51 0,-50 0,74 0,-50 0,1 0,0 0,-26 0,26 0,-25 0,0 0,24 0,-49 0,50 0,-25 0,0 0,24 0,-24 0,25 0,-26 0,1 0,25 0,-50 0,25 0,-1 0,1 0,-25 0,25 0,0 0,0 0,-25 0,24 0,1 0,0 0,0 49,0-49,-1 0,-24 0,25 0,0 0,0 0,-25 0,25 0,-1 0,1 0,-25 0,25 25,25-25,-26 0,1 0,0 0,0 0,-25 0,25 0,0 0,-1 0,-24 25</inkml:trace>
  <inkml:trace contextRef="#ctx0" brushRef="#br0" timeOffset="204966.7233">7367 12601,'0'0,"0"49,0 26,0-50,0 74,0-74,0-1,0 1,0-25,0 25,0 0,0 0,0-25,0 24,0-24,75 0,24 0,-25 50,50-25,-99-25,74 0,-24 25,24-25,-74 0,49 0,-49 0,50 0,-26 0,26 0,24 24,-25-24,25 25,-49-25,0 0,24 25,-49-25,24 0,26 0,-26 25,1-25,-25 0,49 25,25-25,-49 0,25 0,-26 0,1 25,-1-25,-24 0,25 0,-1 0,1 0,0 24,-1-24,1 0,-1 25,26-25,-26 0,1 0,49 0,-24 0,-26 0,51 0,-26 0,25 0,0 0,-74 0,25 0,-25 0,24 0,-24 0,0 0,24 0,26 0,-50 0,49 50,-24-50,24 25,-24-25,-1 24,-24-24,0 0,0 0,24 0,1 0,0 0,-26 0,26 0,0 0,-26 0,1 0,25 25,-25 0,-1-25,51 0,-75 0,49 0,1 0,24 25,-74-25,25 0,25 0,-25 0,-1 0,1 25,0-25,-25 0,25 0,0 0,-1 0</inkml:trace>
  <inkml:trace contextRef="#ctx0" brushRef="#br0" timeOffset="206838.8303">6871 12576,'0'25,"0"49,0 1,0-1,0 25,-25-74,25 49,0-24,0 0,-24-50,24 49,0-49,0 25,0-25,99 0,124 25,-124 25,100-26,-100-24,0 25,-24-25,-1 25,0-25,1 25,-26-25,26 0,-50 0,49 25,-24-25,24 0,1 24,-1 1,-49-25,49 0,-24 0,24 25,1-25,-51 0,100 0,-24 0,-1 0,0 0,25 25,-25 0,25-1,-49-24,-1 0,-49 0,49 50,-24-50,0 0,-1 0,-24 0,25 0,-1 25,26-25,-51 0,26 0,0 0,-1 0,-24 0,25 0,-25 0,24 0,-24 0,-25 0,25 0,24 0,-24 0,0 0,0 0,-25 0,49 25,-24-25,0 0,49 0,-49 0,25 0,-25 0,74 24,-99-24,49 0,-24 0,50 0,-51 0,1 0,25 0,-50 0,25 0,24 25,-49-25,50 0,-50 0,25 0,-25 0,49 25</inkml:trace>
  <inkml:trace contextRef="#ctx0" brushRef="#br0" timeOffset="209822.0011">7888 16644,'-25'0,"25"74,0-49,0 25,0-1,25 1,-25-25,0 24,0-49,25 0,25 0,24 0,50 0,75 0,49 0,24 0,26 0,-75 0,1 0,-100 0,-25 0,50 25,-100-25,1 0,-25 0,24 0,1 0,24 0,50 0,-24 0,-1-25,-25 25,25 0,-49 0,24 0,-24 0,49 0,-49 0,49 0,25 0,-25 0,1 0,-26 0,0 0,26 0,-51 0,26 0,-1 0,0 0,-49 0,50 0,-1 0,-24 0,24-24,-49 24,49-50,1 50,-26 0,1 0,-25 0,0 0,24 0,-49 0,50 0,-25 0,-1 0,1-25,-25 25,25 0,0 0,0 0,-25 0,24 0,1 0,0 0,-25 0,25 0,0 0,-25 0,24 0,1 0,0-25,-25 25,25 0,-25 0,25 0</inkml:trace>
  <inkml:trace contextRef="#ctx0" brushRef="#br0" timeOffset="211846.1169">7094 16570,'0'0,"25"74,-25-24,0 24,25-24,-25 24,0-74,0 50,0-1,0-24,25 0,-25 0,0-1,0 1,0-25,25 25,-25-25,49 0,-24 0,25 0,49 50,-49-50,49 24,50-24,-75 25,100 0,-125-25,26 0,-26 0,26 25,-26-25,-24 0,25 0,-1 0,26 0,-1 0,1 0,-51 0,51 0,-50 0,24 0,-24 0,25 0,-1 0,1 0,-25 0,49 0,0 0,-24 0,24 0,51 0,-76 0,-24 0,25 0,-1 0,1 0,-25 0,-1 0,26 0,0 0,-1 0,1 0,-25 0,24 0,1 0,-1 0,-24 0,25 0,-1 0,1 0,0 0,-1 0,1 0,0 0,49 0,0 0,-25 0,-49 0,50 0,-51 0,26 0,-25 0,24 0,-24 0,0 25,0-25,0 0,-1 0,26 0,-25 0,24 0,-24 0,25 0,-1 0,1 0,-50 0,50 24,-25-24,-1 0,1 0,0 0,25 0,-50 0,49 0,-24 0,-25 0,50 0,-26 0,26 0,-50 0,25 0,24 0,-49 0,25 0,0 0,0 0,-25 0,25 0,-1 0,1 0,-25 0,25 0,0 0,0 0,-25 0,24 0,1 0,-25 0</inkml:trace>
  <inkml:trace contextRef="#ctx0" brushRef="#br0" timeOffset="214150.2487">6549 16619,'0'0,"0"25,0 74,0-24,0-1,0-49,0 49,0-49,0 49,0 1,0-50,-25-1,25 1,-25 0,25-25,0 25,0 0,0-1,0-24,0 25,50-25,49 0,0 50,25-50,25 25,25-1,24 1,1 25,-1-25,-99-25,-24 25,49-25,-100 0,26 24,0-24,-1 0,-24 0,50 0,-1 0,25 0,-49 0,74 25,-99-25,-1 0,1 25,25-25,-25 0,24 0,-24 0,25 0,-1 0,26 0,-1 0,-49 0,24 0,-24 0,25 0,-25 0,0 0,24 0,1 0,-1 0,-24 0,25 0,-1 0,1 0,-25 0,24 0,1 0,-25 0,0 0,49 0,-49 0,24 0,-24 0,0 0,0 0,0 0,-1 0,26 0,-25 0,-25 0,49 0,-49 0,25 0,25 0,-50 0,25 0,24 0,-24 0,25 0,-1 0,1 0,-25 0,24 0,-24 0,-25 0,50 0,-25 0,-1 0,26 0,-50 0,25 0,24 0,-24 0,0 0,0 0,0 0,-1 0,1 0,0 0,-25 0,25 0,0 0,-1 0,-24 0,25 0,0 0,0 0,-25 0,25 0,-25 0,24 0,-24 0,25 0</inkml:trace>
  <inkml:trace contextRef="#ctx0" brushRef="#br0" timeOffset="223622.7905">7739 12551,'0'0,"0"0,0 25,0 25,0-1,25-49,25 50,-1-50,26 25,-26-25,26 0,-1 0,1 0,-1 0,-24 0,24 0,-49 0,25 0,-1 0,1 0,-1 0,26 0,-26 0,1 0,24 0,26 0,-26 24,-49-24,74 50,-74-50,49 25,1-25,24 25,-25-25,-24 0,49 0,25 49,-74-49,24 0,-24 25,-1-25,1 0,24 25,-24-25,0 0,-1 0,1 0,24 25,-49-1,25-24,-25 0,24 0,-24 0,25 0,-26 0,26 0,-25 25,49-25,-24 0,-1 0,-24 0,50 0,-51 0,51 0,-26 0,-24 0,50 0,-26 0,1 0,-25 0,24 0,1 0,0 0,-1 0,1 0,24 0,1 0,49 0,-25 0,0 0,-49 0,24 0,-24 0,-1 0,1 0,-25 0,-25 0,49 0,-24 0,-25 25,25-25,25 0,-50 0,24 0,1 0,25 25,-50-25,49 0,-24 0,-25 25,50-25,-25 0,-25 0,49 0,-49 0,25 0,-25 0,50 0,-26 0,1 0,-25 24,25-24,-25 0,25 0,0 0,24 0,-49 0,25 25</inkml:trace>
  <inkml:trace contextRef="#ctx0" brushRef="#br1" timeOffset="237070.5596">8211 7714,'0'-25,"25"25,49 0,0 0,-24 0,74 0,-74 0,49 0,-50 0,1 0,0 0,24 0,0 0,-24 0,0 0,24 0,25 25,-24-25,-26 0,1 0,49 0,-24 25,-26-25,50 25,1-25,-26 0,25 0,0 0,50 0,0 49,-50-24,-24-25,24 25,-25-25,-24 0,0 0,24 0,-49 0,74 0,-25 0,1 0,-1 0,1 0,24 25,-25 0,1-25,-1 0,25 0,1 0,73 0,-74 0,50 0,-50 0,-24 0,-1 0,1 0,-26 0,-24 0,25 0,-1 0,1 0,24 0,-24 0,24 0,26 0,-26 0,-24 0,24 0,0 0,-49 0,50 0,-26 0,26 0,-1 0,25 0,-24 0,24 0,-25 0,26 0,-1 0,-50 0,51 0,-26 0,1 0,-26 0,26 0,-1 0,0 0,-24 0,0 0,49 0,-74 0,24 0,-24 0,25 0,-1 0,1 0,-25 0,24 0,1 0,-1 0,-24 0,0 0,0 0,0 0,-25 0,24 0,1 0</inkml:trace>
  <inkml:trace contextRef="#ctx0" brushRef="#br1" timeOffset="239150.6786">8236 11336,'24'0,"1"0,50 0,-26 0,1 0,24 0,1 0,-1 0,0 0,1 0,-1 0,25 0,-24 0,-1 0,1 0,24 0,0 0,25 0,-25 0,1 0,-26 0,25 0,-24 0,-1 0,50 0,-74 0,49 0,0 0,75 0,-25 25,24-1,1 1,-1-25,26 25,-50 0,-50-25,50 25,-25 24,0-49,-25 0,25 0,-25 0,1 0,73 0,-24 0,-50 0,0 0,1 0,-1 0,50 0,-50 0,50 25,24-25,1 0,24 25,-49-25,-25 25,75 24,-75-49,-25 0,50 25,-50-25,25 25,25 0,-75-25,1 0,-26 0,1 0,24 0,-49 0,50 0,-51 0,26 0,-25 0,49 0,-49 0,49 0,-49 0,-25 0,25 0</inkml:trace>
  <inkml:trace contextRef="#ctx0" brushRef="#br1" timeOffset="241053.7875">8484 15032,'-25'-25,"25"25,149 0,-25 0,124 0,-25 0,-25 0,-24 0,-25 0,-50 0,50 0,-75 0,25 0,1 0,-1 0,0 0,75 0,-50 0,25 0,-25 0,-25 0,0 0,0 0,50 0,-50 0,1 0,48 0,-48 0,-1 0,50 0,24 0,-49 0,50 0,74 0,-50 0,1 0,-1 0,-24 0,-25 0,-25 0,0 0,-25 0,25 0,-25 0,0 0,1 0,-51 0,26 0,-26 0,26 0,-26 0,-24 0,25 0,-1 0,1 0,24 0,-24 0,0 0,24 0,-24 0,24 0,0 0,-49 0,25 0,-25 0,-1 0,26 0,-25 0,25 0,-26 0,-24 0,50 0,-50 0,50 0,-26 0,-24 0,25 0,0 0,-25 0,25 0,-25 0,25 0,-1 0,1 0,-25 0,25 0,0 0,-25 0,25 0,-1 0,-24 0,50 0,-50 0,25 0</inkml:trace>
  <inkml:trace contextRef="#ctx0" brushRef="#br1" timeOffset="256078.6468">14759 3696,'50'0,"-25"0,-25 0,74 0,-49 0,74 0,0 0,75 0,-25 0,-25 0,0 0,-50 0,25 0,-24 0,-50 0,49 0,-24 0,-1 0,-24 0,25 0,-1 0,1 0,-25 0,-1 0,1 0,0 0,-25 0,25 0,0 0,-1 0,-24 74,0 1,0-26,0 51,0-1,0 25,0-25,0 0,0-24,0 24,0 25,0-25,0 25,0-49,0 24,0 25,0-25,0-25,0 1,0 24,0-49,0 49,0-25,0 1,0-26,0 26,0-26,0 1,0 0,0-1,0-24,0 0,0 49,0-24,0-1,0 26,0-1,0-24,0 24,0-24,0-25,0-25,0 24,0 26,0-25,0 49,0-49,0-25,0 50,0-25,0-1,0 1,0-25,0 25,0 0,0 0,0-25,25 24,50-24,123 50,-49 0,49-50,26 24,-1 1,25 0,-99 25,0-26,-75-24,0 0,1 25,-1-25,-24 0,49 0,-25 0,1 0,-1 0,-24 0,24 0,-49 0,50 0,-1 0,-24 0,-1 0,-24 0,49 0,-24 0,0 0,-50 0,24 0,26 0,-50 0,50 0</inkml:trace>
  <inkml:trace contextRef="#ctx0" brushRef="#br1" timeOffset="258117.7635">15230 7962,'0'0,"50"0,0-25,49 25,0 0,0 0,25 0,-24 0,-1 0,74 0,-123 0,49 0,0 0,-24 0,-1 0,-49 0,0 0,24 0,-24 0,25 0,-25 0,24 0,1 0,24 0,-24 0,0 0,-1 0,-24 0,25 0,-50 0,49 0,1 0,-25 0,24 0,26 0,-26 0,1 0,-1 0,1 0,24 0,-24 0,25 0,-51 0,26 0,-25 0,49 0,-49 0,49 0,-24 0,24 0,-24 0,24 0,-49 0,0 0,0 0,0 0,-1 0,26 0,-50 0,25 0,0 0,-1 0,1 0,0 0,0 0,-25 0,25 0,-1 0,1 0,-25 0,25 0,0 0,0 0,-1 0,1 0,0 0,0 0,0 0,24 0,-49 0,50 0,0 0,-26 0,-24 0,25 0,25 0,-25 0,-25 0,24 0,1 0,0 0,0 0,0 0,-1 0,-24 0,25 0,0 0,0 0,0 0,-1 0,1 0,-25 0,25 0,0 0,0 0,-25 0,24 0,1 0,0 0</inkml:trace>
  <inkml:trace contextRef="#ctx0" brushRef="#br1" timeOffset="276893.8374">15975 11757,'74'0,"0"0,1 0,-1 0,-24 0,-25 0,-1 0,1 0,-25 0,25 0,0 0,0 0,-1 0,1-24,0-26,0 0,-25 1,0-1,0-49,49 25,-49-26,25-24,-25 50,0-25,0 24,0-24,0 49,0-24,0-25,0 24,0 1,0 24,0 1,0 24,0-25,0 1,0-26,0 51,0-26,0 0,0 25,0 1,0-51,0 50,0-24,0 49,0-50,0 25,0 1,0-1,0 0,0 0,0 0,0 1,0-26,0 50,0-25,0-24,0 49,0-50,0 25,0-24,0 49,0-50,0 25,0 0,0-24,0-1,0 50,0-49,0 24,0 25,0-50,0 25,0 0,0 1,0 24,0-25,0 0,0 0,0 25,25-25,-25 1,25 24,-25 0,50-25,24 25,-24-25,-26 25,51 0,-50-25,24 25,1 0,-1 0,-24 0,25 0,-1 0,1-25,-25 25,49 0,-49 0,25 0,-26 0,26 0,-25 0,0 0,24 0,26 0,-50 0,49 0,-24 0,-1 0,-24 0,49 0,1 0,-50 0,49 0,0 0,26 0,-51 0,50 0,-24 0,24 0,-25 0,-24 0,0 0,-25 0,49 0,-49 0,0 0,-1 0,-24 0,50 0,0 0,-50 0,24 0,1 0,0 0,25 0,-26 0,1 0,25 0,-1-24,-49 24,50-25,0 25,-26 0,26 0,0 0,-50 0,24 0,1 0</inkml:trace>
  <inkml:trace contextRef="#ctx0" brushRef="#br1" timeOffset="279317.976">15826 15081,'25'0,"-1"0,26-25,0 25,24-24,-49 24,24 0,26 0,-26 0,26 0,-1 0,50 0,-49-50,24 50,-25 0,-24 0,24-25,-49 25,25 0,-25 0,-1-25,26 25,0 0,-1 0,-24 0,49 0,-24 0,0 0,24 0,-49 0,49 0,-24-24,-25 24,24-25,-24 25,-25 0,25 0,0 0,0 0,-1-50,-24 25,0-24,0-1,25-24,-25-1,0 26,0-26,0 1,0-50,0 49,0-49,50 50,-50-25,25 49,-25-49,24-25,-24 74,0-24,0-50,25 0,-25 49,0 26,0-50,0-1,0-24,0 50,0-25,0 24,0 1,0 49,0-49,0-1,0 26,0-26,0 1,0 49,0-49,0-1,0 26,0-26,0 1,0-50,0 49,0-24,0 50,0-51,0 26,0-25,0 49,0 0,0-24,0 0,0 24,0-24,0 24,0 25,0-74,0 74,0-49,0-1,25 51,-25-26,0 50,0-25,0 25,0-49,25 49,-25-25,0-25,0 50,0-49,0-1,0 50,25-25,-25-25,0 50,0-74,0 49,0-49,0 24,0 25,0 1,0-26,0 25,0 0,0 1,0 24,0-25,24 0,1 25,-25 0,75 0,-1 0,25 0,0 0,75 0,-75 0,50 0,-25 0,-49 0,-1 0,-24 0,-26 0,51 0,-50 0,49 0,0 0,-49 0,25 0,-1 0,1 0,-50 0,25 0,-25 0,49 0,-49 0,25 0,-25 0,50 0,-50 0,49 0,-24 0,0 0,0 0,0 0</inkml:trace>
  <inkml:trace contextRef="#ctx0" brushRef="#br1" timeOffset="281086.0772">19497 6672,'0'25,"0"74,0-24,0 49,0-50,0 50,0-49,0 49,0-75,0 51,0-26,0 25,0-24,0 24,0-74,0 49,0 1,0-51,0 51,0-26,0 1,0-25,0 24,0 1,0 0,0-26,0 26,0 0,0-1,0-24,0 25,0 24,0 0,0-24,0-25,0 24,0 1,0 0,0 24,0-49,0 0,25 24,-25-24,0 25,24-25,-24 24,0-24,0-25,0 50,0-1,0 1,0-25,0-1,0 1,0 25,0-25,0 49,0 0,0-49,0 25,0-1,0 1,0 25,0-1,0-49,0 0,0-1,25 1,-25-25</inkml:trace>
  <inkml:trace contextRef="#ctx0" brushRef="#br1" timeOffset="283894.2378">19546 6623,'0'-25,"0"25,25 0,25 0,-1 0,26 0,-1 0,26 0,24 0,-25 0,-25 0,-24 0,24 0,1 0,-26 0,1 0,-25 0,24 0,1 0,-1 0,26 0,-50 0,24 0,1 0,0 0,-1 0,1 0,-25 0,74 0,-99 0,49 0,-24 0,50 0,-75 0,49 0,1 0,24 0,1 0,-51 0,26 0,-25 0,49 0,-49 0,25 0,-26 0,26 0,-25 0,0 0,24 0,-49 0,25 0,-25 0,0 99,0 0,0 1,0-51,0 51,0-26,0-24,0-1,0 1,0 49,0-49,0-1,0-24,0 49,0 1,0-1,0-24,0 49,0-25,0 1,0-25,0-1,0 1,0 24,0-24,0-25,0 24,0 1,0-1,0 1,0 24,0-24,0 0,0 24,0-24,0-1,0 1,0-1,0 1,0-25,0 0,0 24,0-24,0 25,0-25,0 24,0-24,0 25,0-26,0-24,0 25,0 25,0-25,0-25,0 24,0 26,0-50,0 25,0 0,0-1,0-24,0 25,0 25,0-50,0 49,0-49,0 50,0-50,0 25,0 0,0 24,0-49,-25 50,25-50,0 25,0-25,0 24,0 1,0 0,0 0,0 0,0 24,0-49,0 25,0 0,-49 0,24-25,-50 0,51 0,-26 0,0 25,1-25,24 0,-25 0,26 0,-26 0,25 0,0 0,-49 0,49 0,-24 0,24 0,-25 0,25 0,-49 0,0 0,49 0,0 0,-25 0,26 0,-26 0,25 0,-49 0,-1 0,50 0,-24 0,24 0,-49 0,74 0,-75 0,50 0,-24 0,-26 0,26 0,49 0,-25 0,0 0,0 0,1 0,-26 0,25 0,-49 0,49 0,-25 0,26 0,24 0,-25 0,-25 0,50 0,-50 0,1 0,24 0,25 0,-25 0,0 0,1 0,24 0,-25 0,0 0,0 0,25 0,-25 0,1 0,-1 0</inkml:trace>
  <inkml:trace contextRef="#ctx0" brushRef="#br1" timeOffset="285126.308">20266 8905,'0'0,"0"-50,0-74,0 99,0-74,-25 50,25-1,0 0,0 26,0-26,0 0,0 1,0 24,0-49,0 49,0-25,0 25,0 1,0-1,0 25,-50 25,26-1,-1 1,-25 50,25-51,25 1,-49 50,24-51,0 1,25-25,0 50,-25-50,100 25,49-25,124 0,-124 0,-25 0,0 0,-99 0,75 0</inkml:trace>
  <inkml:trace contextRef="#ctx0" brushRef="#br1" timeOffset="285542.3321">20861 8136</inkml:trace>
  <inkml:trace contextRef="#ctx0" brushRef="#br1" timeOffset="285975.3566">20911 8558</inkml:trace>
  <inkml:trace contextRef="#ctx0" brushRef="#br1" timeOffset="286621.3938">21407 7888,'25'-25,"-25"25,0 50,0 49,0 75,0-75,0 50,0-1,0-73,0 24,0-74,0 24,0 1,0-25,0-25</inkml:trace>
  <inkml:trace contextRef="#ctx0" brushRef="#br1" timeOffset="288125.4798">22176 8310,'25'24,"99"-24,0 0,24 0,-98 0,24 0,-24 0,-25 0,49 0,-74 0,25 0,49 0,-49 0,25 0,-25 25,24-25,-24 0,25 25,-1-25,-49 0,50 0,0 0,-1 0,-49 0,50 0,-25 0,-25 0,24 0,1 0,0 0,-25 0,25 0,0 0</inkml:trace>
  <inkml:trace contextRef="#ctx0" brushRef="#br1" timeOffset="289398.5526">23466 8186,'0'0,"24"0,-24 0,50 24,0 1,-26 0,1-25,-25 25,25-25,0 49,0-49,-1 0,1 25,-25-25,25 25,-25 0,0 0,-50-1,1 1,24 25,0-25,0-1,25-24,-24 25,24 0,0 0,-25 0,0-1,25-24,0 25,-25-25,25 0,-49-74,49-1,0 26,0-1,0 25,0-24,0 24,0 25,0-25,0 0,0 1,0 24,0-25</inkml:trace>
  <inkml:trace contextRef="#ctx0" brushRef="#br1" timeOffset="326997.7032">20365 10244,'0'25,"0"-25,0 50,0-25,0-25,0 24,25 1,-25 0,0-25,0 25,0 0,0-1,0-24,0 25,0 25,0-25,0-1,0 1,0 0,0-25,0 25,0 0,0-1,0-24,0 25,0 0,0 0,0 0,0-1,0 1,0 0,0 25,0-26,0-24,0 50,0-25,0 24,0-49,0 25,0 25,0-25,0 0,0-1,0 1,0 0,0 25,0-26,0 26,0-25,0 0,0-1,0 1,0 0,0 25,0-50,0 49,0-24,0-25,0 25,0 0,0-1,0 1,0 0,0 0,0-25,0 25,0-1,0 1,0-25</inkml:trace>
  <inkml:trace contextRef="#ctx0" brushRef="#br1" timeOffset="328533.791">21357 10319,'0'25,"0"24,0 1,0-25,0 24,0-49,0 50,0-25,0-25,0 49,0-24,0 25,0-50,0 49,0-24,0 0,0 0,0-1,0 1,0-25,0 50,0-25,0-1,0 1,0 25,0-50,0 74,0-74,0 50,0-25,0 24,0-24,0-25,0 25,0 25,0-50,0 24,0 1,0 0,0-25,0 25,0 24,0-24,0 0,0 25,0-1,0-24,0 25,0-1,0 1,0-25,0-25,0 49,0-24,0-25,0 25,0 0</inkml:trace>
  <inkml:trace contextRef="#ctx0" brushRef="#br1" timeOffset="331789.9773">21828 12129,'-24'0,"-76"0,26 0,-25 0,24 0,26 0,-26 75,51-75,-1 25,-25 0,50-1,25 1,-25-25,74 0,1 75,-26-75,-24 24,25 26,-50-50,25 25,-1 0,1-1,-25 26,0-25,0 0,0 24,0-24,0 25,-25-26,1 1,-76 74,76-74,-1-25,-50 50,75-50,-24 0,24 25,-25-25,25-50,0-24</inkml:trace>
  <inkml:trace contextRef="#ctx0" brushRef="#br1" timeOffset="332422.0134">21928 12402,'24'0,"-24"0,50 0,-25 0,0 0,0 0,-25 0,24 0,-24 50,0 0,0-26,0 26,0 24,-24-74,-26 50,25-25,25 0,0-25,25 0,49 24,-49 1,25-25,-25 25,-1 0,-24 0,0 24,0-49,0 25,0 0,0 24,-24-49,-26 0,-49 0,-100 25,-24-25</inkml:trace>
  <inkml:trace contextRef="#ctx0" brushRef="#br1" timeOffset="333293.0632">20365 12204,'-25'0,"-49"0,-1 0,1 0,0 0,24 25,-24 24,49-49,0 25,25-25,-25 50,25-50,0 49,25-24,49 0,1 25,-26-26,1 1,-25 0,49 25,-74-50,25 24,-25 1,0-25,50 50,-50-25,0-25,0 24,0 1,0 0,0-25,-25 25,-25 0,25-25,-24 0,24 0,25 0,-25 0</inkml:trace>
  <inkml:trace contextRef="#ctx0" brushRef="#br1" timeOffset="334021.1049">20638 12898,'0'0,"25"-24,-25-100,0 24,0-48,0 24,0 24,0 1,0 99,0-25,0 0,-50 100,-24 24,24-49,50 24,-50-24,50-25,0-25,-24 24,24 1,49-25,50 0,100 0,-100 0,50 0,-75 0,-49 0,0 0,0 0</inkml:trace>
  <inkml:trace contextRef="#ctx0" brushRef="#br1" timeOffset="334678.1422">24036 7045,'-25'-25,"25"50,0 99,25-25,25 25,-1-50,1 1,0-26,-26-24,26-25,-50 0,50 0,-1 0,1-50,-1-49,1-25,-50 50</inkml:trace>
  <inkml:trace contextRef="#ctx0" brushRef="#br1" timeOffset="335205.1726">24582 7094,'49'75,"-24"123,50 50,-26-25,26-24,-1 24,-74-25,50-24,-50 0,0-26,0-48,0-51,0 1,0 0,-25-26,25 1,-50-25,25 0,-49 0,24 0,-24 0,24-99,1-50,24 50,-25 24,50 1,25-25,0 24,74-24,25-25,50 25,-25 49,99-49,-25-25,-124 74,-49 50,-1-49,1 49,-25-25</inkml:trace>
  <inkml:trace contextRef="#ctx0" brushRef="#br1" timeOffset="390861.3557">8161 3671,'50'0,"49"0,-25 0,-24 0,49 0,-24 0,-1 0,0 0,1 0,-26 0,51 0,-76 0,26 0,24 0,-24 0,24 0,1 0,-25 0,24 0,0 0,1 0,-26 0,26 0,-1 0,-49 0,49-25,1 25,-26-25,26 25,-50 0,49 0,-24-24,-1-1,-49 25,50 0,0 0,-1 0,-24 0,25-25,-1 25,1 0,-25 0,49 0,0 0,-24 0,0 0,-26 0,26 0,0 0,-26 0,1 0,25 0,-1 0,1 0,-25 0,24 0,1 0,25 0,-75 0,49 0,-24 0,0 0,24 0,-24 0,-25 0,50 0,-25 0,24 0,-24 0,25 0,-1 0,26 0,-51 0,1 0,25 0,-1 0,-24 0,25 0,-1 0,1 0,-25 0,-25 0,49 0,-24 0,0 0,25 0,-26 0,26 0,0 0,-1 0,26-50,-26 50,1 0,-25 0,24 0,-24 0,-25 0,50 0,-25 0,-1 0,1 0,25 0,-50 0,49 0,1 0,-25 0,0 0,24 0,1 0,-50 0,49 0,1 0,-25 0,-25 0,49 0,1 0,-25 0,0 0,0 0,-1 0,51 0,-50 0,24 0,-24 0,25 0,-50 0,24 0,26 0,-50 0,50 0,-26 0,-24 0,50 0,-25 0,0 0,24 0,-24 0,0 0,24 0,-24 0,25 0,-25 0,-1 0,26 0,-50 0,50 0,-26 0,26 0,0 0,-50 0,74 0,-49 0,25 0,-26 0,26 0,-25 0,49-24,1 24,-51 0,1 0,50 0,-26 0,-24 0,25 0,-26 0,-24 0,50 0,-25 0,-25 0,25 0,24 0,-24 0,49 0,-74 0,50 0,-25 0,0 0,-1 0,1 0,0 0,0 0,25 0,-50 0,24 0,26 0,-50 0,50 0,-26 0,1 0,0 0,25 0,-26 0,1 0,0 0,0 0,0 0,-25 0,24 0,1 0,0 0,-25 0,25 0,0 0,-1 0,1 0,0 0,25 0,-50 0,49 0,-49 0,25 0,-25 0,50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67763-7A02-470A-A783-82B1BC29DBB6}" type="datetimeFigureOut">
              <a:rPr lang="en-US" smtClean="0"/>
              <a:t>9/14/2022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E364BD-1539-4B97-A0C5-5860E1F9DB3E}" type="slidenum">
              <a:rPr lang="en-US" smtClean="0"/>
              <a:t>‹#›</a:t>
            </a:fld>
            <a:endParaRPr lang="en-US"/>
          </a:p>
        </p:txBody>
      </p:sp>
    </p:spTree>
    <p:extLst>
      <p:ext uri="{BB962C8B-B14F-4D97-AF65-F5344CB8AC3E}">
        <p14:creationId xmlns:p14="http://schemas.microsoft.com/office/powerpoint/2010/main" val="222658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E364BD-1539-4B97-A0C5-5860E1F9DB3E}" type="slidenum">
              <a:rPr lang="en-US" smtClean="0"/>
              <a:t>33</a:t>
            </a:fld>
            <a:endParaRPr lang="en-US"/>
          </a:p>
        </p:txBody>
      </p:sp>
    </p:spTree>
    <p:extLst>
      <p:ext uri="{BB962C8B-B14F-4D97-AF65-F5344CB8AC3E}">
        <p14:creationId xmlns:p14="http://schemas.microsoft.com/office/powerpoint/2010/main" val="1890024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9AC7DF-BC3A-41FB-A26E-6F4D48F5F849}"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2136180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AC7DF-BC3A-41FB-A26E-6F4D48F5F849}"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836441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AC7DF-BC3A-41FB-A26E-6F4D48F5F849}"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272053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9AC7DF-BC3A-41FB-A26E-6F4D48F5F849}"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421990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9AC7DF-BC3A-41FB-A26E-6F4D48F5F849}"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3448921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9AC7DF-BC3A-41FB-A26E-6F4D48F5F849}"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259057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9AC7DF-BC3A-41FB-A26E-6F4D48F5F849}" type="datetimeFigureOut">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418412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9AC7DF-BC3A-41FB-A26E-6F4D48F5F849}" type="datetimeFigureOut">
              <a:rPr lang="en-US" smtClean="0"/>
              <a:t>9/14/2022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1961013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AC7DF-BC3A-41FB-A26E-6F4D48F5F849}" type="datetimeFigureOut">
              <a:rPr lang="en-US" smtClean="0"/>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556458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9AC7DF-BC3A-41FB-A26E-6F4D48F5F849}"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134543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9AC7DF-BC3A-41FB-A26E-6F4D48F5F849}"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4A46D-56A8-4315-8BC2-C38B75A344D4}" type="slidenum">
              <a:rPr lang="en-US" smtClean="0"/>
              <a:t>‹#›</a:t>
            </a:fld>
            <a:endParaRPr lang="en-US"/>
          </a:p>
        </p:txBody>
      </p:sp>
    </p:spTree>
    <p:extLst>
      <p:ext uri="{BB962C8B-B14F-4D97-AF65-F5344CB8AC3E}">
        <p14:creationId xmlns:p14="http://schemas.microsoft.com/office/powerpoint/2010/main" val="33035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9AC7DF-BC3A-41FB-A26E-6F4D48F5F849}" type="datetimeFigureOut">
              <a:rPr lang="en-US" smtClean="0"/>
              <a:t>9/14/2022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4A46D-56A8-4315-8BC2-C38B75A344D4}" type="slidenum">
              <a:rPr lang="en-US" smtClean="0"/>
              <a:t>‹#›</a:t>
            </a:fld>
            <a:endParaRPr lang="en-US"/>
          </a:p>
        </p:txBody>
      </p:sp>
    </p:spTree>
    <p:extLst>
      <p:ext uri="{BB962C8B-B14F-4D97-AF65-F5344CB8AC3E}">
        <p14:creationId xmlns:p14="http://schemas.microsoft.com/office/powerpoint/2010/main" val="117613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6.pn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8.wdp"/><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15.wdp"/><Relationship Id="rId4" Type="http://schemas.openxmlformats.org/officeDocument/2006/relationships/image" Target="../media/image24.png"/><Relationship Id="rId9" Type="http://schemas.microsoft.com/office/2007/relationships/hdphoto" Target="../media/hdphoto17.wdp"/></Relationships>
</file>

<file path=ppt/slides/_rels/slide2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9.wdp"/><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21.wdp"/><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1.png"/><Relationship Id="rId1" Type="http://schemas.openxmlformats.org/officeDocument/2006/relationships/slideLayout" Target="../slideLayouts/slideLayout7.xml"/><Relationship Id="rId5" Type="http://schemas.microsoft.com/office/2007/relationships/hdphoto" Target="../media/hdphoto23.wdp"/><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microsoft.com/office/2007/relationships/hdphoto" Target="../media/hdphoto24.wdp"/><Relationship Id="rId7" Type="http://schemas.microsoft.com/office/2007/relationships/hdphoto" Target="../media/hdphoto26.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25.wdp"/><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microsoft.com/office/2007/relationships/hdphoto" Target="../media/hdphoto27.wdp"/><Relationship Id="rId7" Type="http://schemas.microsoft.com/office/2007/relationships/hdphoto" Target="../media/hdphoto29.wdp"/><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28.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31.wdp"/><Relationship Id="rId7" Type="http://schemas.microsoft.com/office/2007/relationships/hdphoto" Target="../media/hdphoto33.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11" Type="http://schemas.microsoft.com/office/2007/relationships/hdphoto" Target="../media/hdphoto35.wdp"/><Relationship Id="rId5" Type="http://schemas.microsoft.com/office/2007/relationships/hdphoto" Target="../media/hdphoto32.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34.wdp"/></Relationships>
</file>

<file path=ppt/slides/_rels/slide31.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38.wdp"/><Relationship Id="rId5" Type="http://schemas.openxmlformats.org/officeDocument/2006/relationships/image" Target="../media/image47.png"/><Relationship Id="rId4" Type="http://schemas.microsoft.com/office/2007/relationships/hdphoto" Target="../media/hdphoto37.wdp"/></Relationships>
</file>

<file path=ppt/slides/_rels/slide34.xml.rels><?xml version="1.0" encoding="UTF-8" standalone="yes"?>
<Relationships xmlns="http://schemas.openxmlformats.org/package/2006/relationships"><Relationship Id="rId3" Type="http://schemas.microsoft.com/office/2007/relationships/hdphoto" Target="../media/hdphoto39.wdp"/><Relationship Id="rId7" Type="http://schemas.microsoft.com/office/2007/relationships/hdphoto" Target="../media/hdphoto41.wdp"/><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microsoft.com/office/2007/relationships/hdphoto" Target="../media/hdphoto40.wdp"/><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microsoft.com/office/2007/relationships/hdphoto" Target="../media/hdphoto42.wdp"/><Relationship Id="rId7" Type="http://schemas.microsoft.com/office/2007/relationships/hdphoto" Target="../media/hdphoto44.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microsoft.com/office/2007/relationships/hdphoto" Target="../media/hdphoto43.wdp"/><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4" Type="http://schemas.microsoft.com/office/2007/relationships/hdphoto" Target="../media/hdphoto45.wdp"/></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86.png"/><Relationship Id="rId5" Type="http://schemas.microsoft.com/office/2007/relationships/hdphoto" Target="../media/hdphoto46.wdp"/><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customXml" Target="../ink/ink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338"/>
            <a:ext cx="7772400" cy="1470025"/>
          </a:xfrm>
        </p:spPr>
        <p:txBody>
          <a:bodyPr/>
          <a:lstStyle/>
          <a:p>
            <a:r>
              <a:rPr lang="en-US" dirty="0" smtClean="0">
                <a:ln w="10160">
                  <a:solidFill>
                    <a:schemeClr val="accent1"/>
                  </a:solidFill>
                  <a:prstDash val="solid"/>
                </a:ln>
                <a:solidFill>
                  <a:schemeClr val="tx1">
                    <a:lumMod val="75000"/>
                    <a:lumOff val="25000"/>
                  </a:schemeClr>
                </a:solidFill>
                <a:effectLst>
                  <a:outerShdw blurRad="38100" dist="32000" dir="5400000" algn="tl">
                    <a:srgbClr val="000000">
                      <a:alpha val="30000"/>
                    </a:srgbClr>
                  </a:outerShdw>
                  <a:reflection blurRad="6350" stA="55000" endA="300" endPos="45500" dir="5400000" sy="-100000" algn="bl" rotWithShape="0"/>
                </a:effectLst>
                <a:latin typeface="Times New Roman" pitchFamily="18" charset="0"/>
                <a:cs typeface="Times New Roman" pitchFamily="18" charset="0"/>
              </a:rPr>
              <a:t>Unit 2: Combinational Logic Circuits</a:t>
            </a:r>
            <a:endParaRPr lang="en-US" dirty="0">
              <a:ln w="10160">
                <a:solidFill>
                  <a:schemeClr val="accent1"/>
                </a:solidFill>
                <a:prstDash val="solid"/>
              </a:ln>
              <a:solidFill>
                <a:schemeClr val="tx1">
                  <a:lumMod val="75000"/>
                  <a:lumOff val="25000"/>
                </a:schemeClr>
              </a:solidFill>
              <a:effectLst>
                <a:outerShdw blurRad="38100" dist="32000" dir="5400000" algn="tl">
                  <a:srgbClr val="000000">
                    <a:alpha val="30000"/>
                  </a:srgbClr>
                </a:outerShdw>
                <a:reflection blurRad="6350" stA="55000" endA="300" endPos="45500" dir="5400000" sy="-100000" algn="bl" rotWithShape="0"/>
              </a:effectLst>
              <a:latin typeface="Times New Roman" pitchFamily="18" charset="0"/>
              <a:cs typeface="Times New Roman" pitchFamily="18" charset="0"/>
            </a:endParaRPr>
          </a:p>
        </p:txBody>
      </p:sp>
      <p:sp>
        <p:nvSpPr>
          <p:cNvPr id="4" name="AutoShape 2" descr="Combinational Circui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937" y="1828800"/>
            <a:ext cx="603370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484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latin typeface="Times New Roman" pitchFamily="18" charset="0"/>
                <a:cs typeface="Times New Roman" pitchFamily="18" charset="0"/>
              </a:rPr>
              <a:t/>
            </a:r>
            <a:br>
              <a:rPr lang="en-US" dirty="0" smtClean="0">
                <a:solidFill>
                  <a:srgbClr val="00206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Conversion from Standard SOP to Canonical SOP form :</a:t>
            </a:r>
            <a:br>
              <a:rPr lang="en-US" dirty="0" smtClean="0">
                <a:solidFill>
                  <a:srgbClr val="00206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
            </a:r>
            <a:br>
              <a:rPr lang="en-US" dirty="0" smtClean="0">
                <a:solidFill>
                  <a:srgbClr val="002060"/>
                </a:solidFill>
                <a:latin typeface="Times New Roman" pitchFamily="18" charset="0"/>
                <a:cs typeface="Times New Roman" pitchFamily="18" charset="0"/>
              </a:rPr>
            </a:br>
            <a:endParaRPr lang="en-US"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Steps to be followed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marL="0" indent="0">
              <a:buNone/>
            </a:pPr>
            <a:r>
              <a:rPr lang="en-US" sz="2800" b="1" dirty="0">
                <a:latin typeface="Times New Roman" pitchFamily="18" charset="0"/>
                <a:cs typeface="Times New Roman" pitchFamily="18" charset="0"/>
              </a:rPr>
              <a:t>Step 1</a:t>
            </a:r>
            <a:r>
              <a:rPr lang="en-US" sz="2800" dirty="0">
                <a:latin typeface="Times New Roman" pitchFamily="18" charset="0"/>
                <a:cs typeface="Times New Roman" pitchFamily="18" charset="0"/>
              </a:rPr>
              <a:t>: For each term in the given standard SOP expression find the missing literal</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marL="0" indent="0">
              <a:buNone/>
            </a:pPr>
            <a:r>
              <a:rPr lang="en-US" sz="2800" b="1" dirty="0">
                <a:latin typeface="Times New Roman" pitchFamily="18" charset="0"/>
                <a:cs typeface="Times New Roman" pitchFamily="18" charset="0"/>
              </a:rPr>
              <a:t>Step 2: </a:t>
            </a:r>
            <a:r>
              <a:rPr lang="en-US" sz="2800" dirty="0">
                <a:latin typeface="Times New Roman" pitchFamily="18" charset="0"/>
                <a:cs typeface="Times New Roman" pitchFamily="18" charset="0"/>
              </a:rPr>
              <a:t>Then </a:t>
            </a:r>
            <a:r>
              <a:rPr lang="en-US" sz="2800" dirty="0" smtClean="0">
                <a:latin typeface="Times New Roman" pitchFamily="18" charset="0"/>
                <a:cs typeface="Times New Roman" pitchFamily="18" charset="0"/>
              </a:rPr>
              <a:t>AND </a:t>
            </a:r>
            <a:r>
              <a:rPr lang="en-US" sz="2800" dirty="0">
                <a:latin typeface="Times New Roman" pitchFamily="18" charset="0"/>
                <a:cs typeface="Times New Roman" pitchFamily="18" charset="0"/>
              </a:rPr>
              <a:t>this term with the term formed by </a:t>
            </a:r>
            <a:r>
              <a:rPr lang="en-US" sz="2800" dirty="0" err="1">
                <a:latin typeface="Times New Roman" pitchFamily="18" charset="0"/>
                <a:cs typeface="Times New Roman" pitchFamily="18" charset="0"/>
              </a:rPr>
              <a:t>ORing</a:t>
            </a:r>
            <a:r>
              <a:rPr lang="en-US" sz="2800" dirty="0">
                <a:latin typeface="Times New Roman" pitchFamily="18" charset="0"/>
                <a:cs typeface="Times New Roman" pitchFamily="18" charset="0"/>
              </a:rPr>
              <a:t> the missing literal and its complement</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marL="0" indent="0">
              <a:buNone/>
            </a:pPr>
            <a:r>
              <a:rPr lang="en-US" sz="2800" b="1" dirty="0">
                <a:latin typeface="Times New Roman" pitchFamily="18" charset="0"/>
                <a:cs typeface="Times New Roman" pitchFamily="18" charset="0"/>
              </a:rPr>
              <a:t>Step 3: </a:t>
            </a:r>
            <a:r>
              <a:rPr lang="en-US" sz="2800" dirty="0">
                <a:latin typeface="Times New Roman" pitchFamily="18" charset="0"/>
                <a:cs typeface="Times New Roman" pitchFamily="18" charset="0"/>
              </a:rPr>
              <a:t>Simplify the expression to get the canonical SOP expression</a:t>
            </a:r>
          </a:p>
          <a:p>
            <a:endParaRPr lang="en-US" sz="2800" dirty="0"/>
          </a:p>
        </p:txBody>
      </p:sp>
    </p:spTree>
    <p:extLst>
      <p:ext uri="{BB962C8B-B14F-4D97-AF65-F5344CB8AC3E}">
        <p14:creationId xmlns:p14="http://schemas.microsoft.com/office/powerpoint/2010/main" val="1659474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Autofit/>
          </a:bodyPr>
          <a:lstStyle/>
          <a:p>
            <a:r>
              <a:rPr lang="en-US" sz="2800" b="1" dirty="0">
                <a:solidFill>
                  <a:srgbClr val="002060"/>
                </a:solidFill>
                <a:latin typeface="Times New Roman" pitchFamily="18" charset="0"/>
                <a:cs typeface="Times New Roman" pitchFamily="18" charset="0"/>
              </a:rPr>
              <a:t>Convert the expression Y = AB + AC + BC into the canonical SOP form :</a:t>
            </a:r>
          </a:p>
        </p:txBody>
      </p:sp>
      <p:sp>
        <p:nvSpPr>
          <p:cNvPr id="3" name="Content Placeholder 2"/>
          <p:cNvSpPr>
            <a:spLocks noGrp="1"/>
          </p:cNvSpPr>
          <p:nvPr>
            <p:ph idx="1"/>
          </p:nvPr>
        </p:nvSpPr>
        <p:spPr>
          <a:xfrm>
            <a:off x="457200" y="1066800"/>
            <a:ext cx="8686800" cy="5562600"/>
          </a:xfrm>
        </p:spPr>
        <p:txBody>
          <a:bodyPr>
            <a:normAutofit fontScale="47500" lnSpcReduction="20000"/>
          </a:bodyPr>
          <a:lstStyle/>
          <a:p>
            <a:pPr marL="0" indent="0">
              <a:buNone/>
            </a:pPr>
            <a:r>
              <a:rPr lang="en-US" sz="4000" b="1" dirty="0" smtClean="0">
                <a:latin typeface="Times New Roman" pitchFamily="18" charset="0"/>
                <a:cs typeface="Times New Roman" pitchFamily="18" charset="0"/>
              </a:rPr>
              <a:t>Soln</a:t>
            </a:r>
            <a:r>
              <a:rPr lang="en-US" sz="4000" b="1" dirty="0">
                <a:latin typeface="Times New Roman" pitchFamily="18" charset="0"/>
                <a:cs typeface="Times New Roman" pitchFamily="18" charset="0"/>
              </a:rPr>
              <a:t>. :</a:t>
            </a:r>
          </a:p>
          <a:p>
            <a:pPr marL="0" indent="0">
              <a:buNone/>
            </a:pPr>
            <a:r>
              <a:rPr lang="en-US" sz="4000" b="1" dirty="0" smtClean="0">
                <a:latin typeface="Times New Roman" pitchFamily="18" charset="0"/>
                <a:cs typeface="Times New Roman" pitchFamily="18" charset="0"/>
              </a:rPr>
              <a:t>Step </a:t>
            </a:r>
            <a:r>
              <a:rPr lang="en-US" sz="4000" b="1" dirty="0">
                <a:latin typeface="Times New Roman" pitchFamily="18" charset="0"/>
                <a:cs typeface="Times New Roman" pitchFamily="18" charset="0"/>
              </a:rPr>
              <a:t>1: Find the missing literal for each term :</a:t>
            </a:r>
          </a:p>
          <a:p>
            <a:pPr marL="0" indent="0">
              <a:buNone/>
            </a:pPr>
            <a:r>
              <a:rPr lang="en-US" sz="4000" dirty="0" smtClean="0">
                <a:latin typeface="Times New Roman" pitchFamily="18" charset="0"/>
                <a:cs typeface="Times New Roman" pitchFamily="18" charset="0"/>
              </a:rPr>
              <a:t>                                                 Y</a:t>
            </a:r>
            <a:r>
              <a:rPr lang="en-US" sz="4000" dirty="0">
                <a:latin typeface="Times New Roman" pitchFamily="18" charset="0"/>
                <a:cs typeface="Times New Roman" pitchFamily="18" charset="0"/>
              </a:rPr>
              <a:t>= AB+ AC + </a:t>
            </a:r>
            <a:r>
              <a:rPr lang="en-US" sz="4000" dirty="0" smtClean="0">
                <a:latin typeface="Times New Roman" pitchFamily="18" charset="0"/>
                <a:cs typeface="Times New Roman" pitchFamily="18" charset="0"/>
              </a:rPr>
              <a:t>BC</a:t>
            </a:r>
          </a:p>
          <a:p>
            <a:pPr marL="0" indent="0">
              <a:buNone/>
            </a:pPr>
            <a:endParaRPr lang="en-US" sz="4000" dirty="0">
              <a:latin typeface="Times New Roman" pitchFamily="18" charset="0"/>
              <a:cs typeface="Times New Roman" pitchFamily="18" charset="0"/>
            </a:endParaRPr>
          </a:p>
          <a:p>
            <a:pPr marL="0" indent="0">
              <a:buNone/>
            </a:pPr>
            <a:r>
              <a:rPr lang="en-US" sz="4000" dirty="0" smtClean="0">
                <a:latin typeface="Times New Roman" pitchFamily="18" charset="0"/>
                <a:cs typeface="Times New Roman" pitchFamily="18" charset="0"/>
              </a:rPr>
              <a:t>Missing </a:t>
            </a:r>
            <a:r>
              <a:rPr lang="en-US" sz="4000" dirty="0">
                <a:latin typeface="Times New Roman" pitchFamily="18" charset="0"/>
                <a:cs typeface="Times New Roman" pitchFamily="18" charset="0"/>
              </a:rPr>
              <a:t>literal </a:t>
            </a:r>
            <a:r>
              <a:rPr lang="en-US" sz="4000" dirty="0" smtClean="0">
                <a:latin typeface="Times New Roman" pitchFamily="18" charset="0"/>
                <a:cs typeface="Times New Roman" pitchFamily="18" charset="0"/>
              </a:rPr>
              <a:t>→                            C      B       A </a:t>
            </a:r>
          </a:p>
          <a:p>
            <a:pPr marL="0" indent="0">
              <a:buNone/>
            </a:pPr>
            <a:endParaRPr lang="en-US" sz="4000" b="1" dirty="0" smtClean="0">
              <a:latin typeface="Times New Roman" pitchFamily="18" charset="0"/>
              <a:cs typeface="Times New Roman" pitchFamily="18" charset="0"/>
            </a:endParaRPr>
          </a:p>
          <a:p>
            <a:pPr marL="0" indent="0">
              <a:buNone/>
            </a:pPr>
            <a:r>
              <a:rPr lang="en-US" sz="4000" b="1" dirty="0" smtClean="0">
                <a:latin typeface="Times New Roman" pitchFamily="18" charset="0"/>
                <a:cs typeface="Times New Roman" pitchFamily="18" charset="0"/>
              </a:rPr>
              <a:t>Step </a:t>
            </a:r>
            <a:r>
              <a:rPr lang="en-US" sz="4000" b="1" dirty="0">
                <a:latin typeface="Times New Roman" pitchFamily="18" charset="0"/>
                <a:cs typeface="Times New Roman" pitchFamily="18" charset="0"/>
              </a:rPr>
              <a:t>2: AND each term with (Missing literal + </a:t>
            </a:r>
            <a:r>
              <a:rPr lang="en-US" sz="4000" b="1" dirty="0" smtClean="0">
                <a:latin typeface="Times New Roman" pitchFamily="18" charset="0"/>
                <a:cs typeface="Times New Roman" pitchFamily="18" charset="0"/>
              </a:rPr>
              <a:t>Its C(complement</a:t>
            </a:r>
            <a:r>
              <a:rPr lang="en-US" sz="4000" b="1" dirty="0">
                <a:latin typeface="Times New Roman" pitchFamily="18" charset="0"/>
                <a:cs typeface="Times New Roman" pitchFamily="18" charset="0"/>
              </a:rPr>
              <a:t>) </a:t>
            </a:r>
            <a:r>
              <a:rPr lang="en-US" sz="4000" dirty="0">
                <a:latin typeface="Times New Roman" pitchFamily="18" charset="0"/>
                <a:cs typeface="Times New Roman" pitchFamily="18" charset="0"/>
              </a:rPr>
              <a:t>:</a:t>
            </a:r>
          </a:p>
          <a:p>
            <a:pPr marL="0" indent="0">
              <a:buNone/>
            </a:pPr>
            <a:r>
              <a:rPr lang="en-US" sz="4000" dirty="0" smtClean="0">
                <a:latin typeface="Times New Roman" pitchFamily="18" charset="0"/>
                <a:cs typeface="Times New Roman" pitchFamily="18" charset="0"/>
              </a:rPr>
              <a:t>                                        Y=AB.(C+C</a:t>
            </a:r>
            <a:r>
              <a:rPr lang="en-US" sz="4000" dirty="0">
                <a:latin typeface="Times New Roman" pitchFamily="18" charset="0"/>
                <a:cs typeface="Times New Roman" pitchFamily="18" charset="0"/>
              </a:rPr>
              <a:t>) + </a:t>
            </a:r>
            <a:r>
              <a:rPr lang="en-US" sz="4000" dirty="0" smtClean="0">
                <a:latin typeface="Times New Roman" pitchFamily="18" charset="0"/>
                <a:cs typeface="Times New Roman" pitchFamily="18" charset="0"/>
              </a:rPr>
              <a:t>AC.(</a:t>
            </a:r>
            <a:r>
              <a:rPr lang="en-US" sz="4000" dirty="0">
                <a:latin typeface="Times New Roman" pitchFamily="18" charset="0"/>
                <a:cs typeface="Times New Roman" pitchFamily="18" charset="0"/>
              </a:rPr>
              <a:t>B+B) + </a:t>
            </a:r>
            <a:r>
              <a:rPr lang="en-US" sz="4000" dirty="0" smtClean="0">
                <a:latin typeface="Times New Roman" pitchFamily="18" charset="0"/>
                <a:cs typeface="Times New Roman" pitchFamily="18" charset="0"/>
              </a:rPr>
              <a:t>BC.(A </a:t>
            </a:r>
            <a:r>
              <a:rPr lang="en-US" sz="4000" dirty="0">
                <a:latin typeface="Times New Roman" pitchFamily="18" charset="0"/>
                <a:cs typeface="Times New Roman" pitchFamily="18" charset="0"/>
              </a:rPr>
              <a:t>+ A)</a:t>
            </a:r>
          </a:p>
          <a:p>
            <a:pPr marL="0" indent="0">
              <a:buNone/>
            </a:pP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Missing literal + Its complement)</a:t>
            </a:r>
          </a:p>
          <a:p>
            <a:pPr marL="0" indent="0">
              <a:buNone/>
            </a:pPr>
            <a:r>
              <a:rPr lang="en-US" sz="4000" dirty="0" smtClean="0">
                <a:latin typeface="Times New Roman" pitchFamily="18" charset="0"/>
                <a:cs typeface="Times New Roman" pitchFamily="18" charset="0"/>
              </a:rPr>
              <a:t>Original </a:t>
            </a:r>
            <a:r>
              <a:rPr lang="en-US" sz="4000" dirty="0">
                <a:latin typeface="Times New Roman" pitchFamily="18" charset="0"/>
                <a:cs typeface="Times New Roman" pitchFamily="18" charset="0"/>
              </a:rPr>
              <a:t>product term</a:t>
            </a:r>
          </a:p>
          <a:p>
            <a:pPr marL="0" indent="0">
              <a:buNone/>
            </a:pPr>
            <a:r>
              <a:rPr lang="en-US" sz="4000" b="1" dirty="0" smtClean="0">
                <a:latin typeface="Times New Roman" pitchFamily="18" charset="0"/>
                <a:cs typeface="Times New Roman" pitchFamily="18" charset="0"/>
              </a:rPr>
              <a:t>Step </a:t>
            </a:r>
            <a:r>
              <a:rPr lang="en-US" sz="4000" b="1" dirty="0">
                <a:latin typeface="Times New Roman" pitchFamily="18" charset="0"/>
                <a:cs typeface="Times New Roman" pitchFamily="18" charset="0"/>
              </a:rPr>
              <a:t>3: Simplify the expression to get the canonical SOP :</a:t>
            </a:r>
          </a:p>
          <a:p>
            <a:pPr marL="0" indent="0">
              <a:buNone/>
            </a:pPr>
            <a:r>
              <a:rPr lang="en-US" sz="4000" dirty="0" smtClean="0">
                <a:latin typeface="Times New Roman" pitchFamily="18" charset="0"/>
                <a:cs typeface="Times New Roman" pitchFamily="18" charset="0"/>
              </a:rPr>
              <a:t>Y </a:t>
            </a:r>
            <a:r>
              <a:rPr lang="en-US" sz="4000" dirty="0">
                <a:latin typeface="Times New Roman" pitchFamily="18" charset="0"/>
                <a:cs typeface="Times New Roman" pitchFamily="18" charset="0"/>
              </a:rPr>
              <a:t>= AB (C+C) + AC (B+B) + BC (A+Ā</a:t>
            </a:r>
            <a:r>
              <a:rPr lang="en-US" sz="4000" dirty="0" smtClean="0">
                <a:latin typeface="Times New Roman" pitchFamily="18" charset="0"/>
                <a:cs typeface="Times New Roman" pitchFamily="18" charset="0"/>
              </a:rPr>
              <a:t>)</a:t>
            </a:r>
          </a:p>
          <a:p>
            <a:pPr marL="0" indent="0">
              <a:buNone/>
            </a:pPr>
            <a:r>
              <a:rPr lang="en-US" sz="4000" dirty="0">
                <a:latin typeface="Times New Roman" pitchFamily="18" charset="0"/>
                <a:cs typeface="Times New Roman" pitchFamily="18" charset="0"/>
              </a:rPr>
              <a:t/>
            </a:r>
            <a:br>
              <a:rPr lang="en-US" sz="4000" dirty="0">
                <a:latin typeface="Times New Roman" pitchFamily="18" charset="0"/>
                <a:cs typeface="Times New Roman" pitchFamily="18" charset="0"/>
              </a:rPr>
            </a:br>
            <a:r>
              <a:rPr lang="en-US" sz="4000" dirty="0" smtClean="0">
                <a:latin typeface="Times New Roman" pitchFamily="18" charset="0"/>
                <a:cs typeface="Times New Roman" pitchFamily="18" charset="0"/>
              </a:rPr>
              <a:t>   = </a:t>
            </a:r>
            <a:r>
              <a:rPr lang="en-US" sz="4000" dirty="0">
                <a:latin typeface="Times New Roman" pitchFamily="18" charset="0"/>
                <a:cs typeface="Times New Roman" pitchFamily="18" charset="0"/>
              </a:rPr>
              <a:t>ABC + ABC + ABC + ABC + ABC + </a:t>
            </a:r>
            <a:r>
              <a:rPr lang="en-US" sz="4000" dirty="0" smtClean="0">
                <a:latin typeface="Times New Roman" pitchFamily="18" charset="0"/>
                <a:cs typeface="Times New Roman" pitchFamily="18" charset="0"/>
              </a:rPr>
              <a:t>ABC</a:t>
            </a:r>
            <a:endParaRPr lang="en-US" sz="4000" dirty="0">
              <a:latin typeface="Times New Roman" pitchFamily="18" charset="0"/>
              <a:cs typeface="Times New Roman" pitchFamily="18" charset="0"/>
            </a:endParaRPr>
          </a:p>
          <a:p>
            <a:pPr marL="0" indent="0">
              <a:buNone/>
            </a:pPr>
            <a:r>
              <a:rPr lang="en-US" sz="4000" dirty="0" smtClean="0">
                <a:latin typeface="Times New Roman" pitchFamily="18" charset="0"/>
                <a:cs typeface="Times New Roman" pitchFamily="18" charset="0"/>
              </a:rPr>
              <a:t>    = </a:t>
            </a:r>
            <a:r>
              <a:rPr lang="en-US" sz="4000" dirty="0">
                <a:latin typeface="Times New Roman" pitchFamily="18" charset="0"/>
                <a:cs typeface="Times New Roman" pitchFamily="18" charset="0"/>
              </a:rPr>
              <a:t>(ABC + ABC) +(ABC+ AB C) + ABC + AB C</a:t>
            </a:r>
          </a:p>
          <a:p>
            <a:pPr marL="0" indent="0">
              <a:buNone/>
            </a:pPr>
            <a:r>
              <a:rPr lang="en-US" sz="4000" dirty="0" smtClean="0">
                <a:solidFill>
                  <a:srgbClr val="FF0000"/>
                </a:solidFill>
                <a:latin typeface="Times New Roman" pitchFamily="18" charset="0"/>
                <a:cs typeface="Times New Roman" pitchFamily="18" charset="0"/>
              </a:rPr>
              <a:t>But </a:t>
            </a:r>
            <a:r>
              <a:rPr lang="en-US" sz="4000" dirty="0">
                <a:solidFill>
                  <a:srgbClr val="FF0000"/>
                </a:solidFill>
                <a:latin typeface="Times New Roman" pitchFamily="18" charset="0"/>
                <a:cs typeface="Times New Roman" pitchFamily="18" charset="0"/>
              </a:rPr>
              <a:t>A +</a:t>
            </a:r>
            <a:r>
              <a:rPr lang="en-US" sz="4000" dirty="0" smtClean="0">
                <a:solidFill>
                  <a:srgbClr val="FF0000"/>
                </a:solidFill>
                <a:latin typeface="Times New Roman" pitchFamily="18" charset="0"/>
                <a:cs typeface="Times New Roman" pitchFamily="18" charset="0"/>
              </a:rPr>
              <a:t>A=A </a:t>
            </a:r>
            <a:r>
              <a:rPr lang="en-US" sz="4000" dirty="0" smtClean="0">
                <a:latin typeface="Times New Roman" pitchFamily="18" charset="0"/>
                <a:cs typeface="Times New Roman" pitchFamily="18" charset="0"/>
              </a:rPr>
              <a:t>&amp; (</a:t>
            </a:r>
            <a:r>
              <a:rPr lang="en-US" sz="4000" dirty="0" smtClean="0">
                <a:solidFill>
                  <a:srgbClr val="FF0000"/>
                </a:solidFill>
                <a:latin typeface="Times New Roman" pitchFamily="18" charset="0"/>
                <a:cs typeface="Times New Roman" pitchFamily="18" charset="0"/>
              </a:rPr>
              <a:t>ABC </a:t>
            </a:r>
            <a:r>
              <a:rPr lang="en-US" sz="4000" dirty="0">
                <a:solidFill>
                  <a:srgbClr val="FF0000"/>
                </a:solidFill>
                <a:latin typeface="Times New Roman" pitchFamily="18" charset="0"/>
                <a:cs typeface="Times New Roman" pitchFamily="18" charset="0"/>
              </a:rPr>
              <a:t>+ ABC) = </a:t>
            </a:r>
            <a:r>
              <a:rPr lang="en-US" sz="4000" dirty="0" smtClean="0">
                <a:solidFill>
                  <a:srgbClr val="FF0000"/>
                </a:solidFill>
                <a:latin typeface="Times New Roman" pitchFamily="18" charset="0"/>
                <a:cs typeface="Times New Roman" pitchFamily="18" charset="0"/>
              </a:rPr>
              <a:t>ABC </a:t>
            </a:r>
            <a:r>
              <a:rPr lang="en-US" sz="4000" dirty="0" smtClean="0">
                <a:latin typeface="Times New Roman" pitchFamily="18" charset="0"/>
                <a:cs typeface="Times New Roman" pitchFamily="18" charset="0"/>
              </a:rPr>
              <a:t>and </a:t>
            </a:r>
            <a:r>
              <a:rPr lang="en-US" sz="4000" dirty="0">
                <a:latin typeface="Times New Roman" pitchFamily="18" charset="0"/>
                <a:cs typeface="Times New Roman" pitchFamily="18" charset="0"/>
              </a:rPr>
              <a:t>(</a:t>
            </a:r>
            <a:r>
              <a:rPr lang="en-US" sz="4000" dirty="0">
                <a:solidFill>
                  <a:srgbClr val="FF0000"/>
                </a:solidFill>
                <a:latin typeface="Times New Roman" pitchFamily="18" charset="0"/>
                <a:cs typeface="Times New Roman" pitchFamily="18" charset="0"/>
              </a:rPr>
              <a:t>ABC + ABC) = ABC</a:t>
            </a:r>
          </a:p>
          <a:p>
            <a:pPr marL="0" indent="0">
              <a:buNone/>
            </a:pPr>
            <a:endParaRPr lang="en-US" sz="4000" dirty="0" smtClean="0">
              <a:latin typeface="Times New Roman" pitchFamily="18" charset="0"/>
              <a:cs typeface="Times New Roman" pitchFamily="18" charset="0"/>
            </a:endParaRPr>
          </a:p>
          <a:p>
            <a:pPr marL="0" indent="0">
              <a:buNone/>
            </a:pP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Y = ABC + ABC + ABC + ABC </a:t>
            </a:r>
            <a:r>
              <a:rPr lang="en-US" sz="4000" dirty="0" smtClean="0">
                <a:latin typeface="Times New Roman" pitchFamily="18" charset="0"/>
                <a:cs typeface="Times New Roman" pitchFamily="18" charset="0"/>
              </a:rPr>
              <a:t>                                  Canonical </a:t>
            </a:r>
            <a:r>
              <a:rPr lang="en-US" sz="4000" dirty="0">
                <a:latin typeface="Times New Roman" pitchFamily="18" charset="0"/>
                <a:cs typeface="Times New Roman" pitchFamily="18" charset="0"/>
              </a:rPr>
              <a:t>SOP form</a:t>
            </a:r>
          </a:p>
          <a:p>
            <a:endParaRPr lang="en-US" dirty="0">
              <a:latin typeface="Times New Roman" pitchFamily="18" charset="0"/>
              <a:cs typeface="Times New Roman" pitchFamily="18" charset="0"/>
            </a:endParaRPr>
          </a:p>
        </p:txBody>
      </p:sp>
      <p:cxnSp>
        <p:nvCxnSpPr>
          <p:cNvPr id="5" name="Straight Connector 4"/>
          <p:cNvCxnSpPr/>
          <p:nvPr/>
        </p:nvCxnSpPr>
        <p:spPr>
          <a:xfrm>
            <a:off x="6019800" y="69273"/>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a:off x="4114800" y="3352800"/>
            <a:ext cx="1066800" cy="2286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438400" y="3276600"/>
            <a:ext cx="1143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63836" y="5334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67400" y="5334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77891" y="5334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893127" y="6109855"/>
            <a:ext cx="1524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Left-Right Arrow 18"/>
          <p:cNvSpPr/>
          <p:nvPr/>
        </p:nvSpPr>
        <p:spPr>
          <a:xfrm>
            <a:off x="1143000" y="6248400"/>
            <a:ext cx="2590800" cy="152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20" name="TextBox 19"/>
          <p:cNvSpPr txBox="1"/>
          <p:nvPr/>
        </p:nvSpPr>
        <p:spPr>
          <a:xfrm>
            <a:off x="949036" y="6400800"/>
            <a:ext cx="37338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Each term contains all the literals</a:t>
            </a:r>
            <a:endParaRPr lang="en-US" dirty="0">
              <a:latin typeface="Times New Roman" pitchFamily="18" charset="0"/>
              <a:cs typeface="Times New Roman" pitchFamily="18" charset="0"/>
            </a:endParaRPr>
          </a:p>
        </p:txBody>
      </p:sp>
      <p:sp>
        <p:nvSpPr>
          <p:cNvPr id="21" name="Down Arrow 20"/>
          <p:cNvSpPr/>
          <p:nvPr/>
        </p:nvSpPr>
        <p:spPr>
          <a:xfrm>
            <a:off x="3893127" y="1905000"/>
            <a:ext cx="145473"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4502727" y="1866900"/>
            <a:ext cx="145473"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5067299" y="1866900"/>
            <a:ext cx="145473"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4575463" y="1676400"/>
            <a:ext cx="225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038600" y="3124200"/>
            <a:ext cx="225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42884" y="3124200"/>
            <a:ext cx="225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334000" y="3124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677891" y="311534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25831" y="4267200"/>
            <a:ext cx="2251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09800" y="5943600"/>
            <a:ext cx="1160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815936" y="5943600"/>
            <a:ext cx="1160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009900" y="5943600"/>
            <a:ext cx="1160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419475" y="5943601"/>
            <a:ext cx="857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699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304800"/>
          </a:xfrm>
        </p:spPr>
        <p:txBody>
          <a:bodyPr>
            <a:normAutofit fontScale="90000"/>
          </a:bodyPr>
          <a:lstStyle/>
          <a:p>
            <a:pPr algn="l"/>
            <a:r>
              <a:rPr lang="en-US" dirty="0"/>
              <a:t/>
            </a:r>
            <a:br>
              <a:rPr lang="en-US" dirty="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sz="3100" dirty="0" smtClean="0">
                <a:solidFill>
                  <a:srgbClr val="002060"/>
                </a:solidFill>
                <a:latin typeface="Times New Roman" pitchFamily="18" charset="0"/>
                <a:cs typeface="Times New Roman" pitchFamily="18" charset="0"/>
              </a:rPr>
              <a:t/>
            </a:r>
            <a:br>
              <a:rPr lang="en-US" sz="3100" dirty="0" smtClean="0">
                <a:solidFill>
                  <a:srgbClr val="002060"/>
                </a:solidFill>
                <a:latin typeface="Times New Roman" pitchFamily="18" charset="0"/>
                <a:cs typeface="Times New Roman" pitchFamily="18" charset="0"/>
              </a:rPr>
            </a:br>
            <a:r>
              <a:rPr lang="en-US" sz="3100" dirty="0">
                <a:solidFill>
                  <a:srgbClr val="002060"/>
                </a:solidFill>
                <a:latin typeface="Times New Roman" pitchFamily="18" charset="0"/>
                <a:cs typeface="Times New Roman" pitchFamily="18" charset="0"/>
              </a:rPr>
              <a:t/>
            </a:r>
            <a:br>
              <a:rPr lang="en-US" sz="3100" dirty="0">
                <a:solidFill>
                  <a:srgbClr val="002060"/>
                </a:solidFill>
                <a:latin typeface="Times New Roman" pitchFamily="18" charset="0"/>
                <a:cs typeface="Times New Roman" pitchFamily="18" charset="0"/>
              </a:rPr>
            </a:br>
            <a:r>
              <a:rPr lang="en-US" sz="3100" dirty="0">
                <a:solidFill>
                  <a:srgbClr val="002060"/>
                </a:solidFill>
                <a:latin typeface="Times New Roman" pitchFamily="18" charset="0"/>
                <a:cs typeface="Times New Roman" pitchFamily="18" charset="0"/>
              </a:rPr>
              <a:t/>
            </a:r>
            <a:br>
              <a:rPr lang="en-US" sz="3100" dirty="0">
                <a:solidFill>
                  <a:srgbClr val="002060"/>
                </a:solidFill>
                <a:latin typeface="Times New Roman" pitchFamily="18" charset="0"/>
                <a:cs typeface="Times New Roman" pitchFamily="18" charset="0"/>
              </a:rPr>
            </a:br>
            <a:r>
              <a:rPr lang="en-US" sz="3100" dirty="0" smtClean="0">
                <a:solidFill>
                  <a:srgbClr val="002060"/>
                </a:solidFill>
                <a:latin typeface="Times New Roman" pitchFamily="18" charset="0"/>
                <a:cs typeface="Times New Roman" pitchFamily="18" charset="0"/>
              </a:rPr>
              <a:t/>
            </a:r>
            <a:br>
              <a:rPr lang="en-US" sz="3100" dirty="0" smtClean="0">
                <a:solidFill>
                  <a:srgbClr val="002060"/>
                </a:solidFill>
                <a:latin typeface="Times New Roman" pitchFamily="18" charset="0"/>
                <a:cs typeface="Times New Roman" pitchFamily="18" charset="0"/>
              </a:rPr>
            </a:br>
            <a:r>
              <a:rPr lang="en-US" sz="3100" dirty="0">
                <a:solidFill>
                  <a:srgbClr val="002060"/>
                </a:solidFill>
                <a:latin typeface="Times New Roman" pitchFamily="18" charset="0"/>
                <a:cs typeface="Times New Roman" pitchFamily="18" charset="0"/>
              </a:rPr>
              <a:t/>
            </a:r>
            <a:br>
              <a:rPr lang="en-US" sz="3100" dirty="0">
                <a:solidFill>
                  <a:srgbClr val="002060"/>
                </a:solidFill>
                <a:latin typeface="Times New Roman" pitchFamily="18" charset="0"/>
                <a:cs typeface="Times New Roman" pitchFamily="18" charset="0"/>
              </a:rPr>
            </a:br>
            <a:r>
              <a:rPr lang="en-US" sz="3100" dirty="0">
                <a:solidFill>
                  <a:srgbClr val="002060"/>
                </a:solidFill>
                <a:latin typeface="Times New Roman" pitchFamily="18" charset="0"/>
                <a:cs typeface="Times New Roman" pitchFamily="18" charset="0"/>
              </a:rPr>
              <a:t/>
            </a:r>
            <a:br>
              <a:rPr lang="en-US" sz="3100" dirty="0">
                <a:solidFill>
                  <a:srgbClr val="002060"/>
                </a:solidFill>
                <a:latin typeface="Times New Roman" pitchFamily="18" charset="0"/>
                <a:cs typeface="Times New Roman" pitchFamily="18" charset="0"/>
              </a:rPr>
            </a:br>
            <a:endParaRPr lang="en-US" dirty="0">
              <a:solidFill>
                <a:srgbClr val="002060"/>
              </a:solidFill>
              <a:latin typeface="Times New Roman" pitchFamily="18" charset="0"/>
              <a:cs typeface="Times New Roman" pitchFamily="18" charset="0"/>
            </a:endParaRPr>
          </a:p>
        </p:txBody>
      </p:sp>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26538" t="20335" r="25421" b="20336"/>
          <a:stretch/>
        </p:blipFill>
        <p:spPr bwMode="auto">
          <a:xfrm>
            <a:off x="228600" y="152400"/>
            <a:ext cx="6250674" cy="433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495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34895" t="38991" r="32274" b="30505"/>
          <a:stretch/>
        </p:blipFill>
        <p:spPr bwMode="auto">
          <a:xfrm>
            <a:off x="274093" y="152401"/>
            <a:ext cx="345970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24931" t="23088" r="31853" b="19263"/>
          <a:stretch/>
        </p:blipFill>
        <p:spPr bwMode="auto">
          <a:xfrm>
            <a:off x="197893" y="1651380"/>
            <a:ext cx="3993107" cy="2844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l="25455" t="28498" r="30910" b="35751"/>
          <a:stretch/>
        </p:blipFill>
        <p:spPr bwMode="auto">
          <a:xfrm>
            <a:off x="1137" y="4632236"/>
            <a:ext cx="4953000" cy="228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l="23987" t="32043" r="34686" b="35416"/>
          <a:stretch/>
        </p:blipFill>
        <p:spPr bwMode="auto">
          <a:xfrm>
            <a:off x="4495800" y="228600"/>
            <a:ext cx="4451445" cy="197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l="18009" t="30737" r="51677" b="20009"/>
          <a:stretch/>
        </p:blipFill>
        <p:spPr bwMode="auto">
          <a:xfrm>
            <a:off x="4749421" y="2199175"/>
            <a:ext cx="3944202" cy="3603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68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dirty="0" smtClean="0">
                <a:solidFill>
                  <a:srgbClr val="002060"/>
                </a:solidFill>
                <a:latin typeface="Times New Roman" pitchFamily="18" charset="0"/>
                <a:cs typeface="Times New Roman" pitchFamily="18" charset="0"/>
              </a:rPr>
              <a:t/>
            </a:r>
            <a:br>
              <a:rPr lang="en-US" dirty="0" smtClean="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
            </a:r>
            <a:br>
              <a:rPr lang="en-US" dirty="0">
                <a:solidFill>
                  <a:srgbClr val="00206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Conversion from standard POS to canonical POS form </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r>
              <a:rPr lang="en-US" sz="2800" dirty="0" smtClean="0">
                <a:latin typeface="Times New Roman" pitchFamily="18" charset="0"/>
                <a:cs typeface="Times New Roman" pitchFamily="18" charset="0"/>
              </a:rPr>
              <a:t>Steps </a:t>
            </a:r>
            <a:r>
              <a:rPr lang="en-US" sz="2800" dirty="0">
                <a:latin typeface="Times New Roman" pitchFamily="18" charset="0"/>
                <a:cs typeface="Times New Roman" pitchFamily="18" charset="0"/>
              </a:rPr>
              <a:t>to be </a:t>
            </a:r>
            <a:r>
              <a:rPr lang="en-US" sz="2800" dirty="0" smtClean="0">
                <a:latin typeface="Times New Roman" pitchFamily="18" charset="0"/>
                <a:cs typeface="Times New Roman" pitchFamily="18" charset="0"/>
              </a:rPr>
              <a:t>followed:</a:t>
            </a:r>
          </a:p>
          <a:p>
            <a:pPr marL="0" indent="0">
              <a:buNone/>
            </a:pPr>
            <a:r>
              <a:rPr lang="en-US" sz="2800" dirty="0" smtClean="0">
                <a:latin typeface="Times New Roman" pitchFamily="18" charset="0"/>
                <a:cs typeface="Times New Roman" pitchFamily="18" charset="0"/>
              </a:rPr>
              <a:t>Step </a:t>
            </a:r>
            <a:r>
              <a:rPr lang="en-US" sz="2800" dirty="0">
                <a:latin typeface="Times New Roman" pitchFamily="18" charset="0"/>
                <a:cs typeface="Times New Roman" pitchFamily="18" charset="0"/>
              </a:rPr>
              <a:t>1: For each term find the missing </a:t>
            </a:r>
            <a:r>
              <a:rPr lang="en-US" sz="2800" dirty="0" smtClean="0">
                <a:latin typeface="Times New Roman" pitchFamily="18" charset="0"/>
                <a:cs typeface="Times New Roman" pitchFamily="18" charset="0"/>
              </a:rPr>
              <a:t>literal</a:t>
            </a: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Step 2: Then OR each term with the term formed by </a:t>
            </a:r>
            <a:r>
              <a:rPr lang="en-US" sz="2800" dirty="0" err="1">
                <a:latin typeface="Times New Roman" pitchFamily="18" charset="0"/>
                <a:cs typeface="Times New Roman" pitchFamily="18" charset="0"/>
              </a:rPr>
              <a:t>ANDing</a:t>
            </a:r>
            <a:r>
              <a:rPr lang="en-US" sz="2800" dirty="0">
                <a:latin typeface="Times New Roman" pitchFamily="18" charset="0"/>
                <a:cs typeface="Times New Roman" pitchFamily="18" charset="0"/>
              </a:rPr>
              <a:t> the missing literal in that term with its complement.</a:t>
            </a:r>
          </a:p>
          <a:p>
            <a:pPr marL="0" indent="0">
              <a:buNone/>
            </a:pPr>
            <a:r>
              <a:rPr lang="en-US" sz="2800" dirty="0" smtClean="0">
                <a:latin typeface="Times New Roman" pitchFamily="18" charset="0"/>
                <a:cs typeface="Times New Roman" pitchFamily="18" charset="0"/>
              </a:rPr>
              <a:t>Step </a:t>
            </a:r>
            <a:r>
              <a:rPr lang="en-US" sz="2800" dirty="0">
                <a:latin typeface="Times New Roman" pitchFamily="18" charset="0"/>
                <a:cs typeface="Times New Roman" pitchFamily="18" charset="0"/>
              </a:rPr>
              <a:t>3: Simplify the expression to get the canonical POS</a:t>
            </a:r>
          </a:p>
          <a:p>
            <a:endParaRPr lang="en-US" dirty="0"/>
          </a:p>
        </p:txBody>
      </p:sp>
    </p:spTree>
    <p:extLst>
      <p:ext uri="{BB962C8B-B14F-4D97-AF65-F5344CB8AC3E}">
        <p14:creationId xmlns:p14="http://schemas.microsoft.com/office/powerpoint/2010/main" val="2443213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9091" t="21083" r="52064" b="13433"/>
          <a:stretch/>
        </p:blipFill>
        <p:spPr bwMode="auto">
          <a:xfrm>
            <a:off x="304800" y="152400"/>
            <a:ext cx="3753134" cy="479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4475" t="47714" r="51049" b="24674"/>
          <a:stretch/>
        </p:blipFill>
        <p:spPr bwMode="auto">
          <a:xfrm>
            <a:off x="4876800" y="128516"/>
            <a:ext cx="3505200" cy="222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53776" t="35274" r="22413" b="52658"/>
          <a:stretch/>
        </p:blipFill>
        <p:spPr bwMode="auto">
          <a:xfrm>
            <a:off x="4876800" y="2351766"/>
            <a:ext cx="3505199" cy="88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030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49299" t="28358" r="20806" b="33769"/>
          <a:stretch/>
        </p:blipFill>
        <p:spPr bwMode="auto">
          <a:xfrm>
            <a:off x="381000" y="228600"/>
            <a:ext cx="3889612"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51469" t="25187" r="21784" b="29524"/>
          <a:stretch/>
        </p:blipFill>
        <p:spPr bwMode="auto">
          <a:xfrm>
            <a:off x="4571999" y="533400"/>
            <a:ext cx="4242399"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127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8741" t="22233" r="51469" b="17725"/>
          <a:stretch/>
        </p:blipFill>
        <p:spPr bwMode="auto">
          <a:xfrm>
            <a:off x="304800" y="152400"/>
            <a:ext cx="3875964" cy="439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1468" t="43983" r="22099" b="40905"/>
          <a:stretch/>
        </p:blipFill>
        <p:spPr bwMode="auto">
          <a:xfrm>
            <a:off x="321860" y="4566313"/>
            <a:ext cx="3858904" cy="1105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157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Karnaugh</a:t>
            </a:r>
            <a:r>
              <a:rPr lang="en-US" dirty="0"/>
              <a:t>-Map Simplification </a:t>
            </a:r>
            <a:r>
              <a:rPr lang="en-US" dirty="0" smtClean="0"/>
              <a:t>:</a:t>
            </a:r>
            <a:br>
              <a:rPr lang="en-US" dirty="0" smtClean="0"/>
            </a:br>
            <a:r>
              <a:rPr lang="en-US" sz="2700" dirty="0">
                <a:solidFill>
                  <a:srgbClr val="7030A0"/>
                </a:solidFill>
              </a:rPr>
              <a:t>What is K-map ? Explain the rules to simplify</a:t>
            </a:r>
            <a:r>
              <a:rPr lang="en-US" dirty="0"/>
              <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a:pPr>
            <a:r>
              <a:rPr lang="en-US" dirty="0"/>
              <a:t/>
            </a:r>
            <a:br>
              <a:rPr lang="en-US" dirty="0"/>
            </a:b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is another simplification technique to reduce the Boolean equation.</a:t>
            </a:r>
          </a:p>
          <a:p>
            <a:pPr marL="514350" indent="-514350">
              <a:buFont typeface="+mj-lt"/>
              <a:buAutoNum type="arabicPeriod"/>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overcomes all the disadvantages of the algebraic simplification </a:t>
            </a:r>
            <a:r>
              <a:rPr lang="en-US" dirty="0" smtClean="0">
                <a:latin typeface="Times New Roman" pitchFamily="18" charset="0"/>
                <a:cs typeface="Times New Roman" pitchFamily="18" charset="0"/>
              </a:rPr>
              <a:t>technique.</a:t>
            </a:r>
          </a:p>
          <a:p>
            <a:pPr marL="514350" indent="-514350">
              <a:buFont typeface="+mj-lt"/>
              <a:buAutoNum type="arabicPeriod"/>
            </a:pPr>
            <a:r>
              <a:rPr lang="en-US" dirty="0" smtClean="0">
                <a:latin typeface="Times New Roman" pitchFamily="18" charset="0"/>
                <a:cs typeface="Times New Roman" pitchFamily="18" charset="0"/>
              </a:rPr>
              <a:t>K-map </a:t>
            </a:r>
            <a:r>
              <a:rPr lang="en-US" dirty="0">
                <a:latin typeface="Times New Roman" pitchFamily="18" charset="0"/>
                <a:cs typeface="Times New Roman" pitchFamily="18" charset="0"/>
              </a:rPr>
              <a:t>(short form of </a:t>
            </a:r>
            <a:r>
              <a:rPr lang="en-US" dirty="0" err="1">
                <a:latin typeface="Times New Roman" pitchFamily="18" charset="0"/>
                <a:cs typeface="Times New Roman" pitchFamily="18" charset="0"/>
              </a:rPr>
              <a:t>Karnaugh</a:t>
            </a:r>
            <a:r>
              <a:rPr lang="en-US" dirty="0">
                <a:latin typeface="Times New Roman" pitchFamily="18" charset="0"/>
                <a:cs typeface="Times New Roman" pitchFamily="18" charset="0"/>
              </a:rPr>
              <a:t> map) is a graphical method of simplifying a Boolean equation.</a:t>
            </a:r>
          </a:p>
          <a:p>
            <a:pPr marL="514350" indent="-514350">
              <a:buFont typeface="+mj-lt"/>
              <a:buAutoNum type="arabicPeriod"/>
            </a:pPr>
            <a:r>
              <a:rPr lang="en-US" dirty="0" smtClean="0">
                <a:latin typeface="Times New Roman" pitchFamily="18" charset="0"/>
                <a:cs typeface="Times New Roman" pitchFamily="18" charset="0"/>
              </a:rPr>
              <a:t>K-map </a:t>
            </a:r>
            <a:r>
              <a:rPr lang="en-US" dirty="0">
                <a:latin typeface="Times New Roman" pitchFamily="18" charset="0"/>
                <a:cs typeface="Times New Roman" pitchFamily="18" charset="0"/>
              </a:rPr>
              <a:t>is a graphical chart made up of rectangular boxes.</a:t>
            </a:r>
          </a:p>
          <a:p>
            <a:pPr marL="514350" indent="-514350">
              <a:buFont typeface="+mj-lt"/>
              <a:buAutoNum type="arabicPeriod"/>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information contained in a truth table or available in the</a:t>
            </a:r>
          </a:p>
          <a:p>
            <a:pPr marL="514350" indent="-514350">
              <a:buFont typeface="+mj-lt"/>
              <a:buAutoNum type="arabicPeriod"/>
            </a:pPr>
            <a:r>
              <a:rPr lang="en-US" dirty="0" smtClean="0">
                <a:latin typeface="Times New Roman" pitchFamily="18" charset="0"/>
                <a:cs typeface="Times New Roman" pitchFamily="18" charset="0"/>
              </a:rPr>
              <a:t>SOP </a:t>
            </a:r>
            <a:r>
              <a:rPr lang="en-US" dirty="0">
                <a:latin typeface="Times New Roman" pitchFamily="18" charset="0"/>
                <a:cs typeface="Times New Roman" pitchFamily="18" charset="0"/>
              </a:rPr>
              <a:t>or POS form can be represented on a K-map. The K-map can be used for systematic simplification of Boolean expression.</a:t>
            </a:r>
          </a:p>
          <a:p>
            <a:pPr marL="514350" indent="-514350">
              <a:buFont typeface="+mj-lt"/>
              <a:buAutoNum type="arabicPeriod"/>
            </a:pPr>
            <a:r>
              <a:rPr lang="en-US" dirty="0" smtClean="0">
                <a:latin typeface="Times New Roman" pitchFamily="18" charset="0"/>
                <a:cs typeface="Times New Roman" pitchFamily="18" charset="0"/>
              </a:rPr>
              <a:t>K-maps </a:t>
            </a:r>
            <a:r>
              <a:rPr lang="en-US" dirty="0">
                <a:latin typeface="Times New Roman" pitchFamily="18" charset="0"/>
                <a:cs typeface="Times New Roman" pitchFamily="18" charset="0"/>
              </a:rPr>
              <a:t>can be written for 2, 3, 4 ... </a:t>
            </a:r>
            <a:r>
              <a:rPr lang="en-US" dirty="0" err="1">
                <a:latin typeface="Times New Roman" pitchFamily="18" charset="0"/>
                <a:cs typeface="Times New Roman" pitchFamily="18" charset="0"/>
              </a:rPr>
              <a:t>upto</a:t>
            </a:r>
            <a:r>
              <a:rPr lang="en-US" dirty="0">
                <a:latin typeface="Times New Roman" pitchFamily="18" charset="0"/>
                <a:cs typeface="Times New Roman" pitchFamily="18" charset="0"/>
              </a:rPr>
              <a:t> 6 variables. Beyond that the K-map technique becomes very cumbersome.</a:t>
            </a:r>
          </a:p>
          <a:p>
            <a:pPr marL="514350" indent="-514350">
              <a:buFont typeface="+mj-lt"/>
              <a:buAutoNum type="arabicPeriod"/>
            </a:pPr>
            <a:r>
              <a:rPr lang="en-US" dirty="0" smtClean="0">
                <a:latin typeface="Times New Roman" pitchFamily="18" charset="0"/>
                <a:cs typeface="Times New Roman" pitchFamily="18" charset="0"/>
              </a:rPr>
              <a:t>K-map </a:t>
            </a:r>
            <a:r>
              <a:rPr lang="en-US" dirty="0">
                <a:latin typeface="Times New Roman" pitchFamily="18" charset="0"/>
                <a:cs typeface="Times New Roman" pitchFamily="18" charset="0"/>
              </a:rPr>
              <a:t>is ideally suitable for designing the combinational logic circuits using either a SOP method or a POS method.</a:t>
            </a:r>
          </a:p>
          <a:p>
            <a:endParaRPr lang="en-US" dirty="0"/>
          </a:p>
        </p:txBody>
      </p:sp>
    </p:spTree>
    <p:extLst>
      <p:ext uri="{BB962C8B-B14F-4D97-AF65-F5344CB8AC3E}">
        <p14:creationId xmlns:p14="http://schemas.microsoft.com/office/powerpoint/2010/main" val="22611801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02147"/>
            <a:ext cx="49911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229600" cy="411162"/>
          </a:xfrm>
        </p:spPr>
        <p:txBody>
          <a:bodyPr>
            <a:normAutofit fontScale="90000"/>
          </a:bodyPr>
          <a:lstStyle/>
          <a:p>
            <a:r>
              <a:rPr lang="en-US" dirty="0" smtClean="0">
                <a:solidFill>
                  <a:srgbClr val="002060"/>
                </a:solidFill>
                <a:latin typeface="Times New Roman" pitchFamily="18" charset="0"/>
                <a:cs typeface="Times New Roman" pitchFamily="18" charset="0"/>
              </a:rPr>
              <a:t>K-map Structure</a:t>
            </a:r>
            <a:endParaRPr lang="en-US"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838200"/>
            <a:ext cx="8229600" cy="5287963"/>
          </a:xfrm>
        </p:spPr>
        <p:txBody>
          <a:bodyPr/>
          <a:lstStyle/>
          <a:p>
            <a:r>
              <a:rPr lang="en-US" sz="2000" dirty="0">
                <a:latin typeface="Times New Roman" pitchFamily="18" charset="0"/>
                <a:cs typeface="Times New Roman" pitchFamily="18" charset="0"/>
              </a:rPr>
              <a:t>2 variable k </a:t>
            </a:r>
            <a:r>
              <a:rPr lang="en-US" sz="2000" dirty="0" smtClean="0">
                <a:latin typeface="Times New Roman" pitchFamily="18" charset="0"/>
                <a:cs typeface="Times New Roman" pitchFamily="18" charset="0"/>
              </a:rPr>
              <a:t>map                                               </a:t>
            </a:r>
            <a:r>
              <a:rPr lang="en-US" sz="2000" dirty="0"/>
              <a:t>4 variable k map</a:t>
            </a: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3 </a:t>
            </a:r>
            <a:r>
              <a:rPr lang="en-US" sz="2000" dirty="0">
                <a:latin typeface="Times New Roman" pitchFamily="18" charset="0"/>
                <a:cs typeface="Times New Roman" pitchFamily="18" charset="0"/>
              </a:rPr>
              <a:t>variable k map  </a:t>
            </a:r>
          </a:p>
          <a:p>
            <a:endParaRPr lang="en-US" dirty="0">
              <a:latin typeface="Times New Roman" pitchFamily="18" charset="0"/>
              <a:cs typeface="Times New Roman" pitchFamily="18" charset="0"/>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57200" y="1371600"/>
            <a:ext cx="2971800" cy="282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207" y="3581400"/>
            <a:ext cx="3657600" cy="3003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0592" t="6486" r="27119" b="8959"/>
          <a:stretch/>
        </p:blipFill>
        <p:spPr bwMode="auto">
          <a:xfrm>
            <a:off x="6769289" y="1138451"/>
            <a:ext cx="2350827" cy="240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268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fontScale="90000"/>
          </a:bodyPr>
          <a:lstStyle/>
          <a:p>
            <a:r>
              <a:rPr lang="en-US" dirty="0">
                <a:solidFill>
                  <a:srgbClr val="002060"/>
                </a:solidFill>
                <a:latin typeface="Times New Roman" pitchFamily="18" charset="0"/>
                <a:cs typeface="Times New Roman" pitchFamily="18" charset="0"/>
              </a:rPr>
              <a:t>Introduction </a:t>
            </a:r>
          </a:p>
        </p:txBody>
      </p:sp>
      <p:sp>
        <p:nvSpPr>
          <p:cNvPr id="3" name="Content Placeholder 2"/>
          <p:cNvSpPr>
            <a:spLocks noGrp="1"/>
          </p:cNvSpPr>
          <p:nvPr>
            <p:ph idx="1"/>
          </p:nvPr>
        </p:nvSpPr>
        <p:spPr>
          <a:xfrm>
            <a:off x="457200" y="1600200"/>
            <a:ext cx="8229600" cy="3352799"/>
          </a:xfrm>
        </p:spPr>
        <p:txBody>
          <a:bodyPr>
            <a:normAutofit fontScale="70000" lnSpcReduction="20000"/>
          </a:bodyPr>
          <a:lstStyle/>
          <a:p>
            <a:pPr marL="514350" indent="-514350">
              <a:buFont typeface="+mj-lt"/>
              <a:buAutoNum type="arabicPeriod"/>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logic operations and Boolean algebra have already been discussed </a:t>
            </a:r>
            <a:r>
              <a:rPr lang="en-US" dirty="0" smtClean="0">
                <a:latin typeface="Times New Roman" pitchFamily="18" charset="0"/>
                <a:cs typeface="Times New Roman" pitchFamily="18" charset="0"/>
              </a:rPr>
              <a:t>earlier.</a:t>
            </a:r>
          </a:p>
          <a:p>
            <a:pPr marL="514350" indent="-514350">
              <a:buFont typeface="+mj-lt"/>
              <a:buAutoNum type="arabicPeriod"/>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Boolean theorems and De-Morgan's theorems are useful in manipulating the logic expressions. We can then realize </a:t>
            </a:r>
            <a:r>
              <a:rPr lang="en-US" dirty="0" smtClean="0">
                <a:latin typeface="Times New Roman" pitchFamily="18" charset="0"/>
                <a:cs typeface="Times New Roman" pitchFamily="18" charset="0"/>
              </a:rPr>
              <a:t>the logical </a:t>
            </a:r>
            <a:r>
              <a:rPr lang="en-US" dirty="0">
                <a:latin typeface="Times New Roman" pitchFamily="18" charset="0"/>
                <a:cs typeface="Times New Roman" pitchFamily="18" charset="0"/>
              </a:rPr>
              <a:t>expressions using </a:t>
            </a:r>
            <a:r>
              <a:rPr lang="en-US" dirty="0" smtClean="0">
                <a:latin typeface="Times New Roman" pitchFamily="18" charset="0"/>
                <a:cs typeface="Times New Roman" pitchFamily="18" charset="0"/>
              </a:rPr>
              <a:t>gates.</a:t>
            </a:r>
          </a:p>
          <a:p>
            <a:pPr marL="514350" indent="-514350">
              <a:buFont typeface="+mj-lt"/>
              <a:buAutoNum type="arabicPeriod"/>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number of logic gates required for the realization of a logical expression should be reduced to the minimum possible value.</a:t>
            </a:r>
          </a:p>
          <a:p>
            <a:pPr marL="514350" indent="-514350">
              <a:buFont typeface="+mj-lt"/>
              <a:buAutoNum type="arabicPeriod"/>
            </a:pP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is possible if we can simplify the logical expressions. In this chapter we will discuss one of the simplification techniques called </a:t>
            </a:r>
            <a:r>
              <a:rPr lang="en-US" dirty="0" err="1">
                <a:latin typeface="Times New Roman" pitchFamily="18" charset="0"/>
                <a:cs typeface="Times New Roman" pitchFamily="18" charset="0"/>
              </a:rPr>
              <a:t>Karnaugh</a:t>
            </a:r>
            <a:r>
              <a:rPr lang="en-US" dirty="0">
                <a:latin typeface="Times New Roman" pitchFamily="18" charset="0"/>
                <a:cs typeface="Times New Roman" pitchFamily="18" charset="0"/>
              </a:rPr>
              <a:t> map or K-map.</a:t>
            </a:r>
          </a:p>
          <a:p>
            <a:endParaRPr lang="en-US" dirty="0"/>
          </a:p>
        </p:txBody>
      </p:sp>
    </p:spTree>
    <p:extLst>
      <p:ext uri="{BB962C8B-B14F-4D97-AF65-F5344CB8AC3E}">
        <p14:creationId xmlns:p14="http://schemas.microsoft.com/office/powerpoint/2010/main" val="3476619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cp\Downloads\IMG_20211008_155608_LL.jpg"/>
          <p:cNvPicPr>
            <a:picLocks noChangeAspect="1" noChangeArrowheads="1"/>
          </p:cNvPicPr>
          <p:nvPr/>
        </p:nvPicPr>
        <p:blipFill rotWithShape="1">
          <a:blip r:embed="rId2" cstate="print">
            <a:grayscl/>
            <a:extLst>
              <a:ext uri="{BEBA8EAE-BF5A-486C-A8C5-ECC9F3942E4B}">
                <a14:imgProps xmlns:a14="http://schemas.microsoft.com/office/drawing/2010/main">
                  <a14:imgLayer r:embed="rId3">
                    <a14:imgEffect>
                      <a14:colorTemperature colorTemp="53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28657" r="8634" b="17811"/>
          <a:stretch/>
        </p:blipFill>
        <p:spPr bwMode="auto">
          <a:xfrm>
            <a:off x="609600" y="838200"/>
            <a:ext cx="7315200" cy="571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437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pcp\Downloads\IMG_20211008_155617_LL.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rcRect t="30846" r="5039" b="11443"/>
          <a:stretch/>
        </p:blipFill>
        <p:spPr bwMode="auto">
          <a:xfrm>
            <a:off x="838200" y="457200"/>
            <a:ext cx="7543800" cy="5894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152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143000"/>
          </a:xfrm>
        </p:spPr>
        <p:txBody>
          <a:bodyPr>
            <a:normAutofit fontScale="90000"/>
          </a:bodyPr>
          <a:lstStyle/>
          <a:p>
            <a:r>
              <a:rPr lang="en-US" b="1" dirty="0">
                <a:solidFill>
                  <a:srgbClr val="002060"/>
                </a:solidFill>
                <a:latin typeface="Times New Roman" pitchFamily="18" charset="0"/>
                <a:cs typeface="Times New Roman" pitchFamily="18" charset="0"/>
              </a:rPr>
              <a:t>Way of Grouping (Pairs, Quads and</a:t>
            </a:r>
            <a:br>
              <a:rPr lang="en-US" b="1" dirty="0">
                <a:solidFill>
                  <a:srgbClr val="002060"/>
                </a:solidFill>
                <a:latin typeface="Times New Roman" pitchFamily="18" charset="0"/>
                <a:cs typeface="Times New Roman" pitchFamily="18" charset="0"/>
              </a:rPr>
            </a:br>
            <a:r>
              <a:rPr lang="en-US" b="1" dirty="0">
                <a:solidFill>
                  <a:srgbClr val="002060"/>
                </a:solidFill>
                <a:latin typeface="Times New Roman" pitchFamily="18" charset="0"/>
                <a:cs typeface="Times New Roman" pitchFamily="18" charset="0"/>
              </a:rPr>
              <a:t>Octets):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While </a:t>
            </a:r>
            <a:r>
              <a:rPr lang="en-US" dirty="0">
                <a:latin typeface="Times New Roman" pitchFamily="18" charset="0"/>
                <a:cs typeface="Times New Roman" pitchFamily="18" charset="0"/>
              </a:rPr>
              <a:t>grouping, we </a:t>
            </a:r>
            <a:r>
              <a:rPr lang="en-US" b="1" dirty="0">
                <a:solidFill>
                  <a:schemeClr val="tx2">
                    <a:lumMod val="75000"/>
                  </a:schemeClr>
                </a:solidFill>
                <a:latin typeface="Times New Roman" pitchFamily="18" charset="0"/>
                <a:cs typeface="Times New Roman" pitchFamily="18" charset="0"/>
              </a:rPr>
              <a:t>should group most number of 1's </a:t>
            </a:r>
            <a:r>
              <a:rPr lang="en-US" dirty="0">
                <a:latin typeface="Times New Roman" pitchFamily="18" charset="0"/>
                <a:cs typeface="Times New Roman" pitchFamily="18" charset="0"/>
              </a:rPr>
              <a:t>(or 0's).</a:t>
            </a:r>
          </a:p>
          <a:p>
            <a:pPr marL="0" indent="0">
              <a:buNone/>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grouping follows the binary rule i.e. we can group 1, 2, </a:t>
            </a:r>
            <a:r>
              <a:rPr lang="en-US" dirty="0" smtClean="0">
                <a:latin typeface="Times New Roman" pitchFamily="18" charset="0"/>
                <a:cs typeface="Times New Roman" pitchFamily="18" charset="0"/>
              </a:rPr>
              <a:t>4, 8</a:t>
            </a:r>
            <a:r>
              <a:rPr lang="en-US" dirty="0">
                <a:latin typeface="Times New Roman" pitchFamily="18" charset="0"/>
                <a:cs typeface="Times New Roman" pitchFamily="18" charset="0"/>
              </a:rPr>
              <a:t>, 16, </a:t>
            </a:r>
            <a:r>
              <a:rPr lang="en-US" dirty="0" smtClean="0">
                <a:latin typeface="Times New Roman" pitchFamily="18" charset="0"/>
                <a:cs typeface="Times New Roman" pitchFamily="18" charset="0"/>
              </a:rPr>
              <a:t>32 number </a:t>
            </a:r>
            <a:r>
              <a:rPr lang="en-US" dirty="0">
                <a:latin typeface="Times New Roman" pitchFamily="18" charset="0"/>
                <a:cs typeface="Times New Roman" pitchFamily="18" charset="0"/>
              </a:rPr>
              <a:t>of l's or 0's. We cannot </a:t>
            </a:r>
            <a:r>
              <a:rPr lang="en-US" dirty="0" smtClean="0">
                <a:latin typeface="Times New Roman" pitchFamily="18" charset="0"/>
                <a:cs typeface="Times New Roman" pitchFamily="18" charset="0"/>
              </a:rPr>
              <a:t>group 3</a:t>
            </a:r>
            <a:r>
              <a:rPr lang="en-US" dirty="0">
                <a:latin typeface="Times New Roman" pitchFamily="18" charset="0"/>
                <a:cs typeface="Times New Roman" pitchFamily="18" charset="0"/>
              </a:rPr>
              <a:t>, 5, 7, .... number of 1's or 0's.</a:t>
            </a:r>
          </a:p>
          <a:p>
            <a:pPr marL="514350" indent="-514350">
              <a:buAutoNum type="arabicPeriod"/>
            </a:pPr>
            <a:r>
              <a:rPr lang="en-US" b="1" dirty="0" smtClean="0">
                <a:latin typeface="Times New Roman" pitchFamily="18" charset="0"/>
                <a:cs typeface="Times New Roman" pitchFamily="18" charset="0"/>
              </a:rPr>
              <a:t>Pairs</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 group of two adjacent 1's or 0's is called as </a:t>
            </a:r>
            <a:r>
              <a:rPr lang="en-US" dirty="0" smtClean="0">
                <a:latin typeface="Times New Roman" pitchFamily="18" charset="0"/>
                <a:cs typeface="Times New Roman" pitchFamily="18" charset="0"/>
              </a:rPr>
              <a:t>a pair</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514350" indent="-514350">
              <a:buAutoNum type="arabicPeriod"/>
            </a:pPr>
            <a:r>
              <a:rPr lang="en-US" b="1" dirty="0" smtClean="0">
                <a:latin typeface="Times New Roman" pitchFamily="18" charset="0"/>
                <a:cs typeface="Times New Roman" pitchFamily="18" charset="0"/>
              </a:rPr>
              <a:t>Quad</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 group of four adjacent l's or 0's is called as </a:t>
            </a:r>
            <a:r>
              <a:rPr lang="en-US" dirty="0" smtClean="0">
                <a:latin typeface="Times New Roman" pitchFamily="18" charset="0"/>
                <a:cs typeface="Times New Roman" pitchFamily="18" charset="0"/>
              </a:rPr>
              <a:t>a quad.</a:t>
            </a:r>
          </a:p>
          <a:p>
            <a:pPr marL="514350" indent="-514350">
              <a:buAutoNum type="arabicPeriod"/>
            </a:pPr>
            <a:r>
              <a:rPr lang="en-US" b="1" dirty="0" smtClean="0">
                <a:latin typeface="Times New Roman" pitchFamily="18" charset="0"/>
                <a:cs typeface="Times New Roman" pitchFamily="18" charset="0"/>
              </a:rPr>
              <a:t>Octet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 group of eight adjacent l's or 0's is called </a:t>
            </a:r>
            <a:r>
              <a:rPr lang="en-US" dirty="0" smtClean="0">
                <a:latin typeface="Times New Roman" pitchFamily="18" charset="0"/>
                <a:cs typeface="Times New Roman" pitchFamily="18" charset="0"/>
              </a:rPr>
              <a:t>as octet</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399209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495800" y="3962400"/>
            <a:ext cx="4391696"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381000"/>
            <a:ext cx="8506496" cy="646331"/>
          </a:xfrm>
          <a:prstGeom prst="rect">
            <a:avLst/>
          </a:prstGeom>
          <a:noFill/>
        </p:spPr>
        <p:txBody>
          <a:bodyPr wrap="square" rtlCol="0">
            <a:spAutoFit/>
          </a:bodyPr>
          <a:lstStyle/>
          <a:p>
            <a:r>
              <a:rPr lang="en-US" sz="3600" b="1" dirty="0">
                <a:solidFill>
                  <a:srgbClr val="002060"/>
                </a:solidFill>
                <a:latin typeface="Times New Roman" pitchFamily="18" charset="0"/>
                <a:cs typeface="Times New Roman" pitchFamily="18" charset="0"/>
              </a:rPr>
              <a:t>Grouping of </a:t>
            </a:r>
            <a:r>
              <a:rPr lang="en-US" sz="3600" b="1" dirty="0" smtClean="0">
                <a:solidFill>
                  <a:srgbClr val="002060"/>
                </a:solidFill>
                <a:latin typeface="Times New Roman" pitchFamily="18" charset="0"/>
                <a:cs typeface="Times New Roman" pitchFamily="18" charset="0"/>
              </a:rPr>
              <a:t>2 </a:t>
            </a:r>
            <a:r>
              <a:rPr lang="en-US" sz="3600" b="1" dirty="0">
                <a:solidFill>
                  <a:srgbClr val="002060"/>
                </a:solidFill>
                <a:latin typeface="Times New Roman" pitchFamily="18" charset="0"/>
                <a:cs typeface="Times New Roman" pitchFamily="18" charset="0"/>
              </a:rPr>
              <a:t>Adjacent Ones</a:t>
            </a:r>
            <a:endParaRPr lang="en-US" sz="3600" dirty="0"/>
          </a:p>
        </p:txBody>
      </p:sp>
      <p:pic>
        <p:nvPicPr>
          <p:cNvPr id="2053" name="Picture 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1219200"/>
            <a:ext cx="32385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09600" y="4061062"/>
            <a:ext cx="2905997" cy="195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257800" y="1023919"/>
            <a:ext cx="2557127" cy="279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6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 calcmode="lin" valueType="num">
                                      <p:cBhvr additive="base">
                                        <p:cTn id="7" dur="500" fill="hold"/>
                                        <p:tgtEl>
                                          <p:spTgt spid="2053"/>
                                        </p:tgtEl>
                                        <p:attrNameLst>
                                          <p:attrName>ppt_x</p:attrName>
                                        </p:attrNameLst>
                                      </p:cBhvr>
                                      <p:tavLst>
                                        <p:tav tm="0">
                                          <p:val>
                                            <p:strVal val="#ppt_x"/>
                                          </p:val>
                                        </p:tav>
                                        <p:tav tm="100000">
                                          <p:val>
                                            <p:strVal val="#ppt_x"/>
                                          </p:val>
                                        </p:tav>
                                      </p:tavLst>
                                    </p:anim>
                                    <p:anim calcmode="lin" valueType="num">
                                      <p:cBhvr additive="base">
                                        <p:cTn id="8"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5"/>
                                        </p:tgtEl>
                                        <p:attrNameLst>
                                          <p:attrName>style.visibility</p:attrName>
                                        </p:attrNameLst>
                                      </p:cBhvr>
                                      <p:to>
                                        <p:strVal val="visible"/>
                                      </p:to>
                                    </p:set>
                                    <p:anim calcmode="lin" valueType="num">
                                      <p:cBhvr additive="base">
                                        <p:cTn id="13" dur="500" fill="hold"/>
                                        <p:tgtEl>
                                          <p:spTgt spid="2055"/>
                                        </p:tgtEl>
                                        <p:attrNameLst>
                                          <p:attrName>ppt_x</p:attrName>
                                        </p:attrNameLst>
                                      </p:cBhvr>
                                      <p:tavLst>
                                        <p:tav tm="0">
                                          <p:val>
                                            <p:strVal val="#ppt_x"/>
                                          </p:val>
                                        </p:tav>
                                        <p:tav tm="100000">
                                          <p:val>
                                            <p:strVal val="#ppt_x"/>
                                          </p:val>
                                        </p:tav>
                                      </p:tavLst>
                                    </p:anim>
                                    <p:anim calcmode="lin" valueType="num">
                                      <p:cBhvr additive="base">
                                        <p:cTn id="14" dur="500" fill="hold"/>
                                        <p:tgtEl>
                                          <p:spTgt spid="205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33400" y="762000"/>
            <a:ext cx="289121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800599" y="838200"/>
            <a:ext cx="346855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896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smtClean="0">
                <a:solidFill>
                  <a:srgbClr val="002060"/>
                </a:solidFill>
                <a:latin typeface="Times New Roman" pitchFamily="18" charset="0"/>
                <a:cs typeface="Times New Roman" pitchFamily="18" charset="0"/>
              </a:rPr>
              <a:t>Grouping of 4 Adjacent Ones</a:t>
            </a:r>
            <a:endParaRPr lang="en-US" b="1" dirty="0">
              <a:solidFill>
                <a:srgbClr val="00206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48201" y="1561531"/>
            <a:ext cx="3810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1561530"/>
            <a:ext cx="3844059" cy="4153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94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4799" y="457200"/>
            <a:ext cx="3347357"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05400" y="685800"/>
            <a:ext cx="35814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83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228600"/>
            <a:ext cx="33528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267201" y="228600"/>
            <a:ext cx="3810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1000" y="3809999"/>
            <a:ext cx="3352800" cy="283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9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6"/>
                                        </p:tgtEl>
                                        <p:attrNameLst>
                                          <p:attrName>style.visibility</p:attrName>
                                        </p:attrNameLst>
                                      </p:cBhvr>
                                      <p:to>
                                        <p:strVal val="visible"/>
                                      </p:to>
                                    </p:set>
                                    <p:anim calcmode="lin" valueType="num">
                                      <p:cBhvr additive="base">
                                        <p:cTn id="19" dur="500" fill="hold"/>
                                        <p:tgtEl>
                                          <p:spTgt spid="8196"/>
                                        </p:tgtEl>
                                        <p:attrNameLst>
                                          <p:attrName>ppt_x</p:attrName>
                                        </p:attrNameLst>
                                      </p:cBhvr>
                                      <p:tavLst>
                                        <p:tav tm="0">
                                          <p:val>
                                            <p:strVal val="#ppt_x"/>
                                          </p:val>
                                        </p:tav>
                                        <p:tav tm="100000">
                                          <p:val>
                                            <p:strVal val="#ppt_x"/>
                                          </p:val>
                                        </p:tav>
                                      </p:tavLst>
                                    </p:anim>
                                    <p:anim calcmode="lin" valueType="num">
                                      <p:cBhvr additive="base">
                                        <p:cTn id="20"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7200" y="1447800"/>
            <a:ext cx="3605349"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724399" y="1421642"/>
            <a:ext cx="4089009"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590800" y="4114800"/>
            <a:ext cx="3157401" cy="242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14400" y="304800"/>
            <a:ext cx="7315200" cy="707886"/>
          </a:xfrm>
          <a:prstGeom prst="rect">
            <a:avLst/>
          </a:prstGeom>
          <a:noFill/>
        </p:spPr>
        <p:txBody>
          <a:bodyPr wrap="square" rtlCol="0">
            <a:spAutoFit/>
          </a:bodyPr>
          <a:lstStyle/>
          <a:p>
            <a:r>
              <a:rPr lang="en-US" sz="4000" b="1" dirty="0">
                <a:solidFill>
                  <a:srgbClr val="002060"/>
                </a:solidFill>
                <a:latin typeface="Times New Roman" pitchFamily="18" charset="0"/>
                <a:cs typeface="Times New Roman" pitchFamily="18" charset="0"/>
              </a:rPr>
              <a:t>Grouping of </a:t>
            </a:r>
            <a:r>
              <a:rPr lang="en-US" sz="4000" b="1" dirty="0" smtClean="0">
                <a:solidFill>
                  <a:srgbClr val="002060"/>
                </a:solidFill>
                <a:latin typeface="Times New Roman" pitchFamily="18" charset="0"/>
                <a:cs typeface="Times New Roman" pitchFamily="18" charset="0"/>
              </a:rPr>
              <a:t>8 </a:t>
            </a:r>
            <a:r>
              <a:rPr lang="en-US" sz="4000" b="1" dirty="0">
                <a:solidFill>
                  <a:srgbClr val="002060"/>
                </a:solidFill>
                <a:latin typeface="Times New Roman" pitchFamily="18" charset="0"/>
                <a:cs typeface="Times New Roman" pitchFamily="18" charset="0"/>
              </a:rPr>
              <a:t>Adjacent Ones</a:t>
            </a:r>
          </a:p>
        </p:txBody>
      </p:sp>
    </p:spTree>
    <p:extLst>
      <p:ext uri="{BB962C8B-B14F-4D97-AF65-F5344CB8AC3E}">
        <p14:creationId xmlns:p14="http://schemas.microsoft.com/office/powerpoint/2010/main" val="2867526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600200" y="381000"/>
            <a:ext cx="4953000" cy="601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696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85149"/>
            <a:ext cx="8229600" cy="753051"/>
          </a:xfrm>
        </p:spPr>
        <p:txBody>
          <a:bodyPr>
            <a:normAutofit fontScale="90000"/>
          </a:bodyPr>
          <a:lstStyle/>
          <a:p>
            <a:r>
              <a:rPr lang="en-US" dirty="0">
                <a:solidFill>
                  <a:srgbClr val="002060"/>
                </a:solidFill>
                <a:latin typeface="Times New Roman" pitchFamily="18" charset="0"/>
                <a:cs typeface="Times New Roman" pitchFamily="18" charset="0"/>
              </a:rPr>
              <a:t>Combinational circuits :</a:t>
            </a:r>
          </a:p>
        </p:txBody>
      </p:sp>
      <p:sp>
        <p:nvSpPr>
          <p:cNvPr id="3" name="Content Placeholder 2"/>
          <p:cNvSpPr>
            <a:spLocks noGrp="1"/>
          </p:cNvSpPr>
          <p:nvPr>
            <p:ph idx="1"/>
          </p:nvPr>
        </p:nvSpPr>
        <p:spPr>
          <a:xfrm>
            <a:off x="307975" y="838201"/>
            <a:ext cx="8378825" cy="3810000"/>
          </a:xfrm>
        </p:spPr>
        <p:txBody>
          <a:bodyPr>
            <a:normAutofit fontScale="92500" lnSpcReduction="20000"/>
          </a:bodyPr>
          <a:lstStyle/>
          <a:p>
            <a:pPr marL="514350" indent="-514350">
              <a:buFont typeface="+mj-lt"/>
              <a:buAutoNum type="arabicPeriod"/>
            </a:pPr>
            <a:r>
              <a:rPr lang="en-US" dirty="0" smtClean="0">
                <a:latin typeface="Times New Roman" pitchFamily="18" charset="0"/>
                <a:cs typeface="Times New Roman" pitchFamily="18" charset="0"/>
              </a:rPr>
              <a:t>A </a:t>
            </a:r>
            <a:r>
              <a:rPr lang="en-US" dirty="0" smtClean="0">
                <a:latin typeface="Times New Roman" pitchFamily="18" charset="0"/>
                <a:cs typeface="Times New Roman" pitchFamily="18" charset="0"/>
              </a:rPr>
              <a:t>combinational </a:t>
            </a:r>
            <a:r>
              <a:rPr lang="en-US" dirty="0">
                <a:latin typeface="Times New Roman" pitchFamily="18" charset="0"/>
                <a:cs typeface="Times New Roman" pitchFamily="18" charset="0"/>
              </a:rPr>
              <a:t>circuit is a </a:t>
            </a:r>
            <a:r>
              <a:rPr lang="en-US" b="1" dirty="0">
                <a:solidFill>
                  <a:srgbClr val="002060"/>
                </a:solidFill>
                <a:latin typeface="Times New Roman" pitchFamily="18" charset="0"/>
                <a:cs typeface="Times New Roman" pitchFamily="18" charset="0"/>
              </a:rPr>
              <a:t>logic</a:t>
            </a:r>
            <a:r>
              <a:rPr lang="en-US" dirty="0">
                <a:latin typeface="Times New Roman" pitchFamily="18" charset="0"/>
                <a:cs typeface="Times New Roman" pitchFamily="18" charset="0"/>
              </a:rPr>
              <a:t> circuit, the output of which depends only on the combination of the inputs</a:t>
            </a:r>
            <a:r>
              <a:rPr lang="en-US" dirty="0" smtClean="0">
                <a:latin typeface="Times New Roman" pitchFamily="18" charset="0"/>
                <a:cs typeface="Times New Roman" pitchFamily="18" charset="0"/>
              </a:rPr>
              <a:t>.</a:t>
            </a:r>
          </a:p>
          <a:p>
            <a:pPr marL="514350" indent="-514350">
              <a:buFont typeface="+mj-lt"/>
              <a:buAutoNum type="arabicPeriod"/>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output does not depend on the past value of inputs or outputs</a:t>
            </a:r>
            <a:r>
              <a:rPr lang="en-US" dirty="0" smtClean="0">
                <a:latin typeface="Times New Roman" pitchFamily="18" charset="0"/>
                <a:cs typeface="Times New Roman" pitchFamily="18" charset="0"/>
              </a:rPr>
              <a:t>.</a:t>
            </a:r>
          </a:p>
          <a:p>
            <a:pPr marL="514350" indent="-514350">
              <a:buFont typeface="+mj-lt"/>
              <a:buAutoNum type="arabicPeriod"/>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Hence combinational circuits do not require </a:t>
            </a:r>
            <a:r>
              <a:rPr lang="en-US" b="1" dirty="0">
                <a:latin typeface="Times New Roman" pitchFamily="18" charset="0"/>
                <a:cs typeface="Times New Roman" pitchFamily="18" charset="0"/>
              </a:rPr>
              <a:t>any memory</a:t>
            </a:r>
            <a:r>
              <a:rPr lang="en-US" b="1" dirty="0" smtClean="0">
                <a:latin typeface="Times New Roman" pitchFamily="18" charset="0"/>
                <a:cs typeface="Times New Roman" pitchFamily="18" charset="0"/>
              </a:rPr>
              <a:t>.</a:t>
            </a:r>
          </a:p>
          <a:p>
            <a:pPr marL="514350" indent="-514350">
              <a:buFont typeface="+mj-lt"/>
              <a:buAutoNum type="arabicPeriod"/>
            </a:pPr>
            <a:r>
              <a:rPr lang="en-US" dirty="0">
                <a:latin typeface="Times New Roman" pitchFamily="18" charset="0"/>
                <a:cs typeface="Times New Roman" pitchFamily="18" charset="0"/>
              </a:rPr>
              <a:t>The block diagram of a combinational circuit is shown </a:t>
            </a:r>
            <a:r>
              <a:rPr lang="en-US" dirty="0" smtClean="0">
                <a:latin typeface="Times New Roman" pitchFamily="18" charset="0"/>
                <a:cs typeface="Times New Roman" pitchFamily="18" charset="0"/>
              </a:rPr>
              <a:t>in Fig</a:t>
            </a:r>
            <a:r>
              <a:rPr lang="en-US" dirty="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p:txBody>
      </p:sp>
      <p:sp>
        <p:nvSpPr>
          <p:cNvPr id="4" name="AutoShape 2" descr="Introduction to Combinational Logic Circui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029200"/>
            <a:ext cx="4191000" cy="147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43068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2060"/>
                </a:solidFill>
                <a:latin typeface="Times New Roman" pitchFamily="18" charset="0"/>
                <a:cs typeface="Times New Roman" pitchFamily="18" charset="0"/>
              </a:rPr>
              <a:t>Rules followed for K-Map Simplification</a:t>
            </a:r>
            <a:endParaRPr lang="en-US" b="1" dirty="0">
              <a:solidFill>
                <a:srgbClr val="002060"/>
              </a:solidFill>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5800" y="1524000"/>
            <a:ext cx="303427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705134" y="3352800"/>
            <a:ext cx="301607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05134" y="4953000"/>
            <a:ext cx="3014936"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029200" y="1542197"/>
            <a:ext cx="3358529" cy="219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181600" y="4203509"/>
            <a:ext cx="3352800" cy="189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15140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1"/>
            <a:ext cx="8229600" cy="1295399"/>
          </a:xfrm>
        </p:spPr>
        <p:txBody>
          <a:bodyPr>
            <a:normAutofit fontScale="70000" lnSpcReduction="20000"/>
          </a:bodyPr>
          <a:lstStyle/>
          <a:p>
            <a:pPr marL="457200" indent="-457200">
              <a:buFont typeface="+mj-lt"/>
              <a:buAutoNum type="arabicPeriod"/>
            </a:pPr>
            <a:r>
              <a:rPr lang="en-US" dirty="0">
                <a:latin typeface="Times New Roman" pitchFamily="18" charset="0"/>
                <a:cs typeface="Times New Roman" pitchFamily="18" charset="0"/>
              </a:rPr>
              <a:t>For the logical expression given below draw the K-map and obtain the simplified logical expression:</a:t>
            </a:r>
          </a:p>
          <a:p>
            <a:pPr marL="0" indent="0">
              <a:buNone/>
            </a:pPr>
            <a:r>
              <a:rPr lang="en-US" dirty="0">
                <a:latin typeface="Times New Roman" pitchFamily="18" charset="0"/>
                <a:cs typeface="Times New Roman" pitchFamily="18" charset="0"/>
              </a:rPr>
              <a:t>Y = </a:t>
            </a:r>
            <a:r>
              <a:rPr lang="en-US" dirty="0" err="1">
                <a:latin typeface="Times New Roman" pitchFamily="18" charset="0"/>
                <a:cs typeface="Times New Roman" pitchFamily="18" charset="0"/>
              </a:rPr>
              <a:t>Σm</a:t>
            </a:r>
            <a:r>
              <a:rPr lang="en-US" dirty="0">
                <a:latin typeface="Times New Roman" pitchFamily="18" charset="0"/>
                <a:cs typeface="Times New Roman" pitchFamily="18" charset="0"/>
              </a:rPr>
              <a:t>  (1, 5, 7, 9, 11, 13, 15). Realize the minimized expression using the basic gates.</a:t>
            </a:r>
          </a:p>
          <a:p>
            <a:endParaRPr lang="en-US" dirty="0"/>
          </a:p>
        </p:txBody>
      </p:sp>
      <p:pic>
        <p:nvPicPr>
          <p:cNvPr id="614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8146" t="32837" r="54476" b="22574"/>
          <a:stretch/>
        </p:blipFill>
        <p:spPr bwMode="auto">
          <a:xfrm>
            <a:off x="838200" y="1752600"/>
            <a:ext cx="3562065" cy="326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5399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smtClean="0">
                <a:solidFill>
                  <a:srgbClr val="002060"/>
                </a:solidFill>
                <a:latin typeface="Times New Roman" pitchFamily="18" charset="0"/>
                <a:cs typeface="Times New Roman" pitchFamily="18" charset="0"/>
              </a:rPr>
              <a:t>Examples</a:t>
            </a:r>
            <a:endParaRPr lang="en-US" b="1"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754563"/>
          </a:xfrm>
        </p:spPr>
        <p:txBody>
          <a:bodyPr>
            <a:normAutofit/>
          </a:bodyPr>
          <a:lstStyle/>
          <a:p>
            <a:pPr marL="457200" indent="-457200">
              <a:buFont typeface="+mj-lt"/>
              <a:buAutoNum type="arabicPeriod"/>
            </a:pPr>
            <a:endParaRPr lang="en-US" sz="2200" dirty="0" smtClean="0">
              <a:latin typeface="Times New Roman" pitchFamily="18" charset="0"/>
              <a:cs typeface="Times New Roman" pitchFamily="18" charset="0"/>
            </a:endParaRPr>
          </a:p>
          <a:p>
            <a:pPr marL="0" indent="0">
              <a:buNone/>
            </a:pPr>
            <a:r>
              <a:rPr lang="en-US" sz="2200" dirty="0" smtClean="0">
                <a:latin typeface="Times New Roman" pitchFamily="18" charset="0"/>
                <a:cs typeface="Times New Roman" pitchFamily="18" charset="0"/>
              </a:rPr>
              <a:t>2. Using </a:t>
            </a:r>
            <a:r>
              <a:rPr lang="en-US" sz="2200" dirty="0">
                <a:latin typeface="Times New Roman" pitchFamily="18" charset="0"/>
                <a:cs typeface="Times New Roman" pitchFamily="18" charset="0"/>
              </a:rPr>
              <a:t>K-map realize the following expression using minimum number of gates : </a:t>
            </a:r>
            <a:r>
              <a:rPr lang="en-US" sz="2200" dirty="0" err="1">
                <a:latin typeface="Times New Roman" pitchFamily="18" charset="0"/>
                <a:cs typeface="Times New Roman" pitchFamily="18" charset="0"/>
              </a:rPr>
              <a:t>Σm</a:t>
            </a:r>
            <a:r>
              <a:rPr lang="en-US" sz="2200" dirty="0">
                <a:latin typeface="Times New Roman" pitchFamily="18" charset="0"/>
                <a:cs typeface="Times New Roman" pitchFamily="18" charset="0"/>
              </a:rPr>
              <a:t> (1, 3, 4, 5, 7, 9, 11, 13, 15)</a:t>
            </a:r>
          </a:p>
          <a:p>
            <a:pPr marL="457200" indent="-457200">
              <a:buFont typeface="+mj-lt"/>
              <a:buAutoNum type="arabicPeriod"/>
            </a:pPr>
            <a:endParaRPr lang="en-US" sz="2200" dirty="0" smtClean="0">
              <a:latin typeface="Times New Roman" pitchFamily="18" charset="0"/>
              <a:cs typeface="Times New Roman" pitchFamily="18" charset="0"/>
            </a:endParaRPr>
          </a:p>
          <a:p>
            <a:pPr marL="0" indent="0">
              <a:buNone/>
            </a:pPr>
            <a:r>
              <a:rPr lang="en-US" sz="2200" dirty="0" smtClean="0">
                <a:latin typeface="Times New Roman" pitchFamily="18" charset="0"/>
                <a:cs typeface="Times New Roman" pitchFamily="18" charset="0"/>
              </a:rPr>
              <a:t>3. Simplify </a:t>
            </a:r>
            <a:r>
              <a:rPr lang="en-US" sz="2200" dirty="0">
                <a:latin typeface="Times New Roman" pitchFamily="18" charset="0"/>
                <a:cs typeface="Times New Roman" pitchFamily="18" charset="0"/>
              </a:rPr>
              <a:t>the following expressions using K-map </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a</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f (A, B, C) = </a:t>
            </a:r>
            <a:r>
              <a:rPr lang="en-US" sz="2200" dirty="0" err="1">
                <a:latin typeface="Times New Roman" pitchFamily="18" charset="0"/>
                <a:cs typeface="Times New Roman" pitchFamily="18" charset="0"/>
              </a:rPr>
              <a:t>Σm</a:t>
            </a:r>
            <a:r>
              <a:rPr lang="en-US" sz="2200" dirty="0">
                <a:latin typeface="Times New Roman" pitchFamily="18" charset="0"/>
                <a:cs typeface="Times New Roman" pitchFamily="18" charset="0"/>
              </a:rPr>
              <a:t> (0, 1, 3, 4, 6</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b</a:t>
            </a:r>
            <a:r>
              <a:rPr lang="en-US" sz="2200" dirty="0" smtClean="0">
                <a:latin typeface="Times New Roman" pitchFamily="18" charset="0"/>
                <a:cs typeface="Times New Roman" pitchFamily="18" charset="0"/>
              </a:rPr>
              <a:t>. </a:t>
            </a:r>
            <a:r>
              <a:rPr lang="en-US" sz="2200" dirty="0">
                <a:latin typeface="Times New Roman" pitchFamily="18" charset="0"/>
                <a:cs typeface="Times New Roman" pitchFamily="18" charset="0"/>
              </a:rPr>
              <a:t>f (A, B, C, D) = </a:t>
            </a:r>
            <a:r>
              <a:rPr lang="en-US" sz="2200" dirty="0" err="1">
                <a:latin typeface="Times New Roman" pitchFamily="18" charset="0"/>
                <a:cs typeface="Times New Roman" pitchFamily="18" charset="0"/>
              </a:rPr>
              <a:t>Σm</a:t>
            </a:r>
            <a:r>
              <a:rPr lang="en-US" sz="2200" dirty="0">
                <a:latin typeface="Times New Roman" pitchFamily="18" charset="0"/>
                <a:cs typeface="Times New Roman" pitchFamily="18" charset="0"/>
              </a:rPr>
              <a:t> (0, 1, 2, 4</a:t>
            </a:r>
            <a:r>
              <a:rPr lang="en-US" sz="2200" dirty="0" smtClean="0">
                <a:latin typeface="Times New Roman" pitchFamily="18" charset="0"/>
                <a:cs typeface="Times New Roman" pitchFamily="18" charset="0"/>
              </a:rPr>
              <a:t>)</a:t>
            </a:r>
          </a:p>
          <a:p>
            <a:pPr marL="0" indent="0">
              <a:buNone/>
            </a:pPr>
            <a:endParaRPr lang="en-US" sz="2200" dirty="0" smtClean="0">
              <a:latin typeface="Times New Roman" pitchFamily="18" charset="0"/>
              <a:cs typeface="Times New Roman" pitchFamily="18" charset="0"/>
            </a:endParaRPr>
          </a:p>
          <a:p>
            <a:pPr marL="457200" indent="-457200">
              <a:buAutoNum type="alphaLcPeriod"/>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876441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7727" t="14739" r="53340" b="6250"/>
          <a:stretch/>
        </p:blipFill>
        <p:spPr bwMode="auto">
          <a:xfrm>
            <a:off x="111455" y="228600"/>
            <a:ext cx="3764507" cy="577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46958" t="24207" r="26609" b="6576"/>
          <a:stretch/>
        </p:blipFill>
        <p:spPr bwMode="auto">
          <a:xfrm>
            <a:off x="4724400" y="457200"/>
            <a:ext cx="3733800" cy="5496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2408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47412" t="28171" r="22904" b="22202"/>
          <a:stretch/>
        </p:blipFill>
        <p:spPr bwMode="auto">
          <a:xfrm>
            <a:off x="381000" y="245660"/>
            <a:ext cx="3862316" cy="3630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0630" t="25513" r="55664" b="45942"/>
          <a:stretch/>
        </p:blipFill>
        <p:spPr bwMode="auto">
          <a:xfrm>
            <a:off x="381001" y="3868003"/>
            <a:ext cx="3862315" cy="208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20210" t="20102" r="55769" b="17211"/>
          <a:stretch/>
        </p:blipFill>
        <p:spPr bwMode="auto">
          <a:xfrm>
            <a:off x="5105400" y="326408"/>
            <a:ext cx="3620647" cy="5312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9231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0035" t="31157" r="49127" b="22015"/>
          <a:stretch/>
        </p:blipFill>
        <p:spPr bwMode="auto">
          <a:xfrm>
            <a:off x="304800" y="566382"/>
            <a:ext cx="4012442" cy="342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50839" t="24020" r="20420" b="29524"/>
          <a:stretch/>
        </p:blipFill>
        <p:spPr bwMode="auto">
          <a:xfrm>
            <a:off x="4800600" y="152400"/>
            <a:ext cx="3739487" cy="3398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50838" t="21596" r="19503" b="24860"/>
          <a:stretch/>
        </p:blipFill>
        <p:spPr bwMode="auto">
          <a:xfrm>
            <a:off x="5263486" y="3352800"/>
            <a:ext cx="3260679" cy="3309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48047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881" t="17164" r="54581" b="19963"/>
          <a:stretch/>
        </p:blipFill>
        <p:spPr bwMode="auto">
          <a:xfrm>
            <a:off x="304800" y="30707"/>
            <a:ext cx="3452884" cy="459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507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686800" cy="1200329"/>
          </a:xfrm>
          <a:prstGeom prst="rect">
            <a:avLst/>
          </a:prstGeom>
          <a:noFill/>
        </p:spPr>
        <p:txBody>
          <a:bodyPr wrap="square" rtlCol="0">
            <a:spAutoFit/>
          </a:bodyPr>
          <a:lstStyle/>
          <a:p>
            <a:r>
              <a:rPr lang="en-US" dirty="0">
                <a:latin typeface="Times New Roman" pitchFamily="18" charset="0"/>
                <a:cs typeface="Times New Roman" pitchFamily="18" charset="0"/>
              </a:rPr>
              <a:t>4.Minimize the following expressions using K-map :</a:t>
            </a:r>
          </a:p>
          <a:p>
            <a:pPr marL="457200" indent="-457200">
              <a:buAutoNum type="alphaLcPeriod"/>
            </a:pPr>
            <a:r>
              <a:rPr lang="en-US" dirty="0">
                <a:latin typeface="Times New Roman" pitchFamily="18" charset="0"/>
                <a:cs typeface="Times New Roman" pitchFamily="18" charset="0"/>
              </a:rPr>
              <a:t>Y= </a:t>
            </a:r>
            <a:r>
              <a:rPr lang="en-US" dirty="0" err="1">
                <a:latin typeface="Times New Roman" pitchFamily="18" charset="0"/>
                <a:cs typeface="Times New Roman" pitchFamily="18" charset="0"/>
              </a:rPr>
              <a:t>Σm</a:t>
            </a:r>
            <a:r>
              <a:rPr lang="en-US" dirty="0">
                <a:latin typeface="Times New Roman" pitchFamily="18" charset="0"/>
                <a:cs typeface="Times New Roman" pitchFamily="18" charset="0"/>
              </a:rPr>
              <a:t> (1,5,6,7,11,12,13,15)</a:t>
            </a:r>
          </a:p>
          <a:p>
            <a:pPr marL="457200" indent="-457200">
              <a:buFont typeface="Arial" pitchFamily="34" charset="0"/>
              <a:buAutoNum type="alphaLcPeriod"/>
            </a:pPr>
            <a:r>
              <a:rPr lang="en-US" dirty="0">
                <a:latin typeface="Times New Roman" pitchFamily="18" charset="0"/>
                <a:cs typeface="Times New Roman" pitchFamily="18" charset="0"/>
              </a:rPr>
              <a:t>F=</a:t>
            </a:r>
            <a:r>
              <a:rPr lang="en-US" dirty="0" err="1">
                <a:latin typeface="Times New Roman" pitchFamily="18" charset="0"/>
                <a:cs typeface="Times New Roman" pitchFamily="18" charset="0"/>
              </a:rPr>
              <a:t>Σm</a:t>
            </a:r>
            <a:r>
              <a:rPr lang="en-US" dirty="0">
                <a:latin typeface="Times New Roman" pitchFamily="18" charset="0"/>
                <a:cs typeface="Times New Roman" pitchFamily="18" charset="0"/>
              </a:rPr>
              <a:t> (0,1,2,3,11,12,14,15)</a:t>
            </a:r>
          </a:p>
          <a:p>
            <a:endParaRPr lang="en-US" dirty="0"/>
          </a:p>
        </p:txBody>
      </p:sp>
      <p:pic>
        <p:nvPicPr>
          <p:cNvPr id="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0592" t="6486" r="27119" b="8959"/>
          <a:stretch/>
        </p:blipFill>
        <p:spPr bwMode="auto">
          <a:xfrm>
            <a:off x="990600" y="1941730"/>
            <a:ext cx="3096263" cy="3163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1295400"/>
            <a:ext cx="8229600" cy="646331"/>
          </a:xfrm>
          <a:prstGeom prst="rect">
            <a:avLst/>
          </a:prstGeom>
          <a:noFill/>
        </p:spPr>
        <p:txBody>
          <a:bodyPr wrap="square" rtlCol="0">
            <a:spAutoFit/>
          </a:bodyPr>
          <a:lstStyle/>
          <a:p>
            <a:r>
              <a:rPr lang="en-US" dirty="0" err="1" smtClean="0"/>
              <a:t>Soution:Simplification</a:t>
            </a:r>
            <a:r>
              <a:rPr lang="en-US" dirty="0" smtClean="0"/>
              <a:t> using K-Map is as shown below</a:t>
            </a:r>
          </a:p>
          <a:p>
            <a:endParaRPr lang="en-US" dirty="0"/>
          </a:p>
        </p:txBody>
      </p:sp>
    </p:spTree>
    <p:extLst>
      <p:ext uri="{BB962C8B-B14F-4D97-AF65-F5344CB8AC3E}">
        <p14:creationId xmlns:p14="http://schemas.microsoft.com/office/powerpoint/2010/main" val="2626824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32925" t="12422" r="31655" b="46235"/>
          <a:stretch>
            <a:fillRect/>
          </a:stretch>
        </p:blipFill>
        <p:spPr bwMode="auto">
          <a:xfrm>
            <a:off x="2051720" y="152401"/>
            <a:ext cx="4653880" cy="25146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l="16322" t="11438" r="23354" b="22610"/>
          <a:stretch>
            <a:fillRect/>
          </a:stretch>
        </p:blipFill>
        <p:spPr bwMode="auto">
          <a:xfrm>
            <a:off x="1549363" y="2819400"/>
            <a:ext cx="6074392" cy="3733800"/>
          </a:xfrm>
          <a:prstGeom prst="rect">
            <a:avLst/>
          </a:prstGeom>
          <a:noFill/>
          <a:ln w="9525">
            <a:noFill/>
            <a:miter lim="800000"/>
            <a:headEnd/>
            <a:tailEnd/>
          </a:ln>
        </p:spPr>
      </p:pic>
    </p:spTree>
    <p:extLst>
      <p:ext uri="{BB962C8B-B14F-4D97-AF65-F5344CB8AC3E}">
        <p14:creationId xmlns:p14="http://schemas.microsoft.com/office/powerpoint/2010/main" val="33118617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l="20196" t="22266" r="36636" b="38360"/>
          <a:stretch>
            <a:fillRect/>
          </a:stretch>
        </p:blipFill>
        <p:spPr bwMode="auto">
          <a:xfrm>
            <a:off x="762000" y="2386364"/>
            <a:ext cx="7301611" cy="4271164"/>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l="18536" t="4547" r="23907" b="51157"/>
          <a:stretch>
            <a:fillRect/>
          </a:stretch>
        </p:blipFill>
        <p:spPr bwMode="auto">
          <a:xfrm>
            <a:off x="552062" y="152400"/>
            <a:ext cx="6077338" cy="2233964"/>
          </a:xfrm>
          <a:prstGeom prst="rect">
            <a:avLst/>
          </a:prstGeom>
          <a:noFill/>
          <a:ln w="9525">
            <a:noFill/>
            <a:miter lim="800000"/>
            <a:headEnd/>
            <a:tailEnd/>
          </a:ln>
        </p:spPr>
      </p:pic>
    </p:spTree>
    <p:extLst>
      <p:ext uri="{BB962C8B-B14F-4D97-AF65-F5344CB8AC3E}">
        <p14:creationId xmlns:p14="http://schemas.microsoft.com/office/powerpoint/2010/main" val="633585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a:solidFill>
                  <a:srgbClr val="002060"/>
                </a:solidFill>
                <a:latin typeface="Times New Roman" pitchFamily="18" charset="0"/>
                <a:cs typeface="Times New Roman" pitchFamily="18" charset="0"/>
              </a:rPr>
              <a:t> Classification of Digital Circuits :</a:t>
            </a:r>
          </a:p>
        </p:txBody>
      </p:sp>
      <p:sp>
        <p:nvSpPr>
          <p:cNvPr id="3" name="Content Placeholder 2"/>
          <p:cNvSpPr>
            <a:spLocks noGrp="1"/>
          </p:cNvSpPr>
          <p:nvPr>
            <p:ph idx="1"/>
          </p:nvPr>
        </p:nvSpPr>
        <p:spPr>
          <a:xfrm>
            <a:off x="457200" y="1143001"/>
            <a:ext cx="8229600" cy="1676399"/>
          </a:xfrm>
        </p:spPr>
        <p:txBody>
          <a:bodyPr>
            <a:normAutofit fontScale="85000" lnSpcReduction="20000"/>
          </a:bodyPr>
          <a:lstStyle/>
          <a:p>
            <a:r>
              <a:rPr lang="en-US" dirty="0">
                <a:latin typeface="Times New Roman" pitchFamily="18" charset="0"/>
                <a:cs typeface="Times New Roman" pitchFamily="18" charset="0"/>
              </a:rPr>
              <a:t>The digital systems in general are classified into two categories namely</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1. Combinational logic </a:t>
            </a:r>
            <a:r>
              <a:rPr lang="en-US" dirty="0" smtClean="0">
                <a:latin typeface="Times New Roman" pitchFamily="18" charset="0"/>
                <a:cs typeface="Times New Roman" pitchFamily="18" charset="0"/>
              </a:rPr>
              <a:t>circuits</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Sequential logic circuits.</a:t>
            </a:r>
          </a:p>
          <a:p>
            <a:endParaRPr 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971800"/>
            <a:ext cx="6781800" cy="3565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6577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l="20750" t="8485" r="32208" b="10797"/>
          <a:stretch>
            <a:fillRect/>
          </a:stretch>
        </p:blipFill>
        <p:spPr bwMode="auto">
          <a:xfrm>
            <a:off x="899592" y="332655"/>
            <a:ext cx="6768752" cy="6529855"/>
          </a:xfrm>
          <a:prstGeom prst="rect">
            <a:avLst/>
          </a:prstGeom>
          <a:noFill/>
          <a:ln w="9525">
            <a:noFill/>
            <a:miter lim="800000"/>
            <a:headEnd/>
            <a:tailEnd/>
          </a:ln>
        </p:spPr>
      </p:pic>
    </p:spTree>
    <p:extLst>
      <p:ext uri="{BB962C8B-B14F-4D97-AF65-F5344CB8AC3E}">
        <p14:creationId xmlns:p14="http://schemas.microsoft.com/office/powerpoint/2010/main" val="4220258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20750" t="11438" r="27227" b="11782"/>
          <a:stretch>
            <a:fillRect/>
          </a:stretch>
        </p:blipFill>
        <p:spPr bwMode="auto">
          <a:xfrm>
            <a:off x="827584" y="188640"/>
            <a:ext cx="7776864" cy="6453143"/>
          </a:xfrm>
          <a:prstGeom prst="rect">
            <a:avLst/>
          </a:prstGeom>
          <a:noFill/>
          <a:ln w="9525">
            <a:noFill/>
            <a:miter lim="800000"/>
            <a:headEnd/>
            <a:tailEnd/>
          </a:ln>
        </p:spPr>
      </p:pic>
    </p:spTree>
    <p:extLst>
      <p:ext uri="{BB962C8B-B14F-4D97-AF65-F5344CB8AC3E}">
        <p14:creationId xmlns:p14="http://schemas.microsoft.com/office/powerpoint/2010/main" val="234209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l="20196" t="8485" r="26674" b="20641"/>
          <a:stretch>
            <a:fillRect/>
          </a:stretch>
        </p:blipFill>
        <p:spPr bwMode="auto">
          <a:xfrm>
            <a:off x="611560" y="264479"/>
            <a:ext cx="7704856" cy="5778642"/>
          </a:xfrm>
          <a:prstGeom prst="rect">
            <a:avLst/>
          </a:prstGeom>
          <a:noFill/>
          <a:ln w="9525">
            <a:noFill/>
            <a:miter lim="800000"/>
            <a:headEnd/>
            <a:tailEnd/>
          </a:ln>
        </p:spPr>
      </p:pic>
    </p:spTree>
    <p:extLst>
      <p:ext uri="{BB962C8B-B14F-4D97-AF65-F5344CB8AC3E}">
        <p14:creationId xmlns:p14="http://schemas.microsoft.com/office/powerpoint/2010/main" val="41276055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l="19643" t="39000" r="32762" b="32453"/>
          <a:stretch>
            <a:fillRect/>
          </a:stretch>
        </p:blipFill>
        <p:spPr bwMode="auto">
          <a:xfrm>
            <a:off x="467543" y="836712"/>
            <a:ext cx="8541639" cy="2880320"/>
          </a:xfrm>
          <a:prstGeom prst="rect">
            <a:avLst/>
          </a:prstGeom>
          <a:noFill/>
          <a:ln w="9525">
            <a:noFill/>
            <a:miter lim="800000"/>
            <a:headEnd/>
            <a:tailEnd/>
          </a:ln>
        </p:spPr>
      </p:pic>
    </p:spTree>
    <p:extLst>
      <p:ext uri="{BB962C8B-B14F-4D97-AF65-F5344CB8AC3E}">
        <p14:creationId xmlns:p14="http://schemas.microsoft.com/office/powerpoint/2010/main" val="3909570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l="20750" t="9469" r="35529" b="36391"/>
          <a:stretch>
            <a:fillRect/>
          </a:stretch>
        </p:blipFill>
        <p:spPr bwMode="auto">
          <a:xfrm>
            <a:off x="467544" y="188640"/>
            <a:ext cx="8170944" cy="5688632"/>
          </a:xfrm>
          <a:prstGeom prst="rect">
            <a:avLst/>
          </a:prstGeom>
          <a:noFill/>
          <a:ln w="9525">
            <a:noFill/>
            <a:miter lim="800000"/>
            <a:headEnd/>
            <a:tailEnd/>
          </a:ln>
        </p:spPr>
      </p:pic>
    </p:spTree>
    <p:extLst>
      <p:ext uri="{BB962C8B-B14F-4D97-AF65-F5344CB8AC3E}">
        <p14:creationId xmlns:p14="http://schemas.microsoft.com/office/powerpoint/2010/main" val="25768287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l="20197" t="10454" r="44937" b="55093"/>
          <a:stretch>
            <a:fillRect/>
          </a:stretch>
        </p:blipFill>
        <p:spPr bwMode="auto">
          <a:xfrm>
            <a:off x="395536" y="548680"/>
            <a:ext cx="6843464" cy="3801924"/>
          </a:xfrm>
          <a:prstGeom prst="rect">
            <a:avLst/>
          </a:prstGeom>
          <a:noFill/>
          <a:ln w="9525">
            <a:noFill/>
            <a:miter lim="800000"/>
            <a:headEnd/>
            <a:tailEnd/>
          </a:ln>
        </p:spPr>
      </p:pic>
    </p:spTree>
    <p:extLst>
      <p:ext uri="{BB962C8B-B14F-4D97-AF65-F5344CB8AC3E}">
        <p14:creationId xmlns:p14="http://schemas.microsoft.com/office/powerpoint/2010/main" val="2242153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l="20750" t="8485" r="29722" b="13751"/>
          <a:stretch>
            <a:fillRect/>
          </a:stretch>
        </p:blipFill>
        <p:spPr bwMode="auto">
          <a:xfrm>
            <a:off x="755576" y="260648"/>
            <a:ext cx="6444208" cy="5688632"/>
          </a:xfrm>
          <a:prstGeom prst="rect">
            <a:avLst/>
          </a:prstGeom>
          <a:noFill/>
          <a:ln w="9525">
            <a:noFill/>
            <a:miter lim="800000"/>
            <a:headEnd/>
            <a:tailEnd/>
          </a:ln>
        </p:spPr>
      </p:pic>
    </p:spTree>
    <p:extLst>
      <p:ext uri="{BB962C8B-B14F-4D97-AF65-F5344CB8AC3E}">
        <p14:creationId xmlns:p14="http://schemas.microsoft.com/office/powerpoint/2010/main" val="1451442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l="26838" t="8485" r="32208" b="14735"/>
          <a:stretch>
            <a:fillRect/>
          </a:stretch>
        </p:blipFill>
        <p:spPr bwMode="auto">
          <a:xfrm>
            <a:off x="395536" y="260648"/>
            <a:ext cx="6192688" cy="6527428"/>
          </a:xfrm>
          <a:prstGeom prst="rect">
            <a:avLst/>
          </a:prstGeom>
          <a:noFill/>
          <a:ln w="9525">
            <a:noFill/>
            <a:miter lim="800000"/>
            <a:headEnd/>
            <a:tailEnd/>
          </a:ln>
        </p:spPr>
      </p:pic>
    </p:spTree>
    <p:extLst>
      <p:ext uri="{BB962C8B-B14F-4D97-AF65-F5344CB8AC3E}">
        <p14:creationId xmlns:p14="http://schemas.microsoft.com/office/powerpoint/2010/main" val="10331674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23517" t="9469" r="29722" b="13751"/>
          <a:stretch>
            <a:fillRect/>
          </a:stretch>
        </p:blipFill>
        <p:spPr bwMode="auto">
          <a:xfrm>
            <a:off x="611560" y="548680"/>
            <a:ext cx="6696744" cy="6182126"/>
          </a:xfrm>
          <a:prstGeom prst="rect">
            <a:avLst/>
          </a:prstGeom>
          <a:noFill/>
          <a:ln w="9525">
            <a:noFill/>
            <a:miter lim="800000"/>
            <a:headEnd/>
            <a:tailEnd/>
          </a:ln>
        </p:spPr>
      </p:pic>
    </p:spTree>
    <p:extLst>
      <p:ext uri="{BB962C8B-B14F-4D97-AF65-F5344CB8AC3E}">
        <p14:creationId xmlns:p14="http://schemas.microsoft.com/office/powerpoint/2010/main" val="5543797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0750" t="23250" r="31655" b="34422"/>
          <a:stretch>
            <a:fillRect/>
          </a:stretch>
        </p:blipFill>
        <p:spPr bwMode="auto">
          <a:xfrm>
            <a:off x="215008" y="764704"/>
            <a:ext cx="8928992" cy="4464496"/>
          </a:xfrm>
          <a:prstGeom prst="rect">
            <a:avLst/>
          </a:prstGeom>
          <a:noFill/>
          <a:ln w="9525">
            <a:noFill/>
            <a:miter lim="800000"/>
            <a:headEnd/>
            <a:tailEnd/>
          </a:ln>
        </p:spPr>
      </p:pic>
    </p:spTree>
    <p:extLst>
      <p:ext uri="{BB962C8B-B14F-4D97-AF65-F5344CB8AC3E}">
        <p14:creationId xmlns:p14="http://schemas.microsoft.com/office/powerpoint/2010/main" val="1576944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solidFill>
                  <a:srgbClr val="002060"/>
                </a:solidFill>
                <a:latin typeface="Times New Roman" pitchFamily="18" charset="0"/>
                <a:cs typeface="Times New Roman" pitchFamily="18" charset="0"/>
              </a:rPr>
              <a:t>Examples of combinational circuits :</a:t>
            </a:r>
            <a:br>
              <a:rPr lang="en-US" dirty="0" smtClean="0">
                <a:solidFill>
                  <a:srgbClr val="002060"/>
                </a:solidFill>
                <a:latin typeface="Times New Roman" pitchFamily="18" charset="0"/>
                <a:cs typeface="Times New Roman" pitchFamily="18" charset="0"/>
              </a:rPr>
            </a:br>
            <a:endParaRPr lang="en-US" dirty="0">
              <a:solidFill>
                <a:srgbClr val="00206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1"/>
            <a:ext cx="8229600" cy="3124200"/>
          </a:xfrm>
        </p:spPr>
        <p:txBody>
          <a:bodyPr>
            <a:normAutofit fontScale="77500" lnSpcReduction="20000"/>
          </a:bodyPr>
          <a:lstStyle/>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Following </a:t>
            </a:r>
            <a:r>
              <a:rPr lang="en-US" dirty="0">
                <a:latin typeface="Times New Roman" pitchFamily="18" charset="0"/>
                <a:cs typeface="Times New Roman" pitchFamily="18" charset="0"/>
              </a:rPr>
              <a:t>are the examples of some combinational circuits:</a:t>
            </a:r>
          </a:p>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Adders, </a:t>
            </a:r>
            <a:r>
              <a:rPr lang="en-US" dirty="0" err="1" smtClean="0">
                <a:latin typeface="Times New Roman" pitchFamily="18" charset="0"/>
                <a:cs typeface="Times New Roman" pitchFamily="18" charset="0"/>
              </a:rPr>
              <a:t>subtractors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r>
              <a:rPr lang="en-US" dirty="0" smtClean="0">
                <a:latin typeface="Times New Roman" pitchFamily="18" charset="0"/>
                <a:cs typeface="Times New Roman" pitchFamily="18" charset="0"/>
              </a:rPr>
              <a:t>2. </a:t>
            </a:r>
            <a:r>
              <a:rPr lang="en-US" dirty="0">
                <a:latin typeface="Times New Roman" pitchFamily="18" charset="0"/>
                <a:cs typeface="Times New Roman" pitchFamily="18" charset="0"/>
              </a:rPr>
              <a:t>Comparator</a:t>
            </a:r>
          </a:p>
          <a:p>
            <a:pPr marL="0" indent="0">
              <a:buNone/>
            </a:pPr>
            <a:r>
              <a:rPr lang="en-US" dirty="0" smtClean="0">
                <a:latin typeface="Times New Roman" pitchFamily="18" charset="0"/>
                <a:cs typeface="Times New Roman" pitchFamily="18" charset="0"/>
              </a:rPr>
              <a:t>3</a:t>
            </a:r>
            <a:r>
              <a:rPr lang="en-US" dirty="0">
                <a:latin typeface="Times New Roman" pitchFamily="18" charset="0"/>
                <a:cs typeface="Times New Roman" pitchFamily="18" charset="0"/>
              </a:rPr>
              <a:t>. Code </a:t>
            </a:r>
            <a:r>
              <a:rPr lang="en-US" dirty="0" smtClean="0">
                <a:latin typeface="Times New Roman" pitchFamily="18" charset="0"/>
                <a:cs typeface="Times New Roman" pitchFamily="18" charset="0"/>
              </a:rPr>
              <a:t>converters</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4. Encoders, decoders</a:t>
            </a:r>
          </a:p>
          <a:p>
            <a:pPr marL="0" indent="0">
              <a:buNone/>
            </a:pPr>
            <a:r>
              <a:rPr lang="en-US" dirty="0" smtClean="0">
                <a:latin typeface="Times New Roman" pitchFamily="18" charset="0"/>
                <a:cs typeface="Times New Roman" pitchFamily="18" charset="0"/>
              </a:rPr>
              <a:t>5</a:t>
            </a:r>
            <a:r>
              <a:rPr lang="en-US" dirty="0">
                <a:latin typeface="Times New Roman" pitchFamily="18" charset="0"/>
                <a:cs typeface="Times New Roman" pitchFamily="18" charset="0"/>
              </a:rPr>
              <a:t>. Multiplexers, </a:t>
            </a:r>
            <a:r>
              <a:rPr lang="en-US" dirty="0" err="1">
                <a:latin typeface="Times New Roman" pitchFamily="18" charset="0"/>
                <a:cs typeface="Times New Roman" pitchFamily="18" charset="0"/>
              </a:rPr>
              <a:t>demultiplexers</a:t>
            </a:r>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2448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20750" t="17344" r="38850" b="41313"/>
          <a:stretch>
            <a:fillRect/>
          </a:stretch>
        </p:blipFill>
        <p:spPr bwMode="auto">
          <a:xfrm>
            <a:off x="611560" y="332656"/>
            <a:ext cx="5256584" cy="302433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26011" t="20672" r="31374" b="39954"/>
          <a:stretch>
            <a:fillRect/>
          </a:stretch>
        </p:blipFill>
        <p:spPr bwMode="auto">
          <a:xfrm>
            <a:off x="1691680" y="3356991"/>
            <a:ext cx="6552728" cy="3404015"/>
          </a:xfrm>
          <a:prstGeom prst="rect">
            <a:avLst/>
          </a:prstGeom>
          <a:noFill/>
          <a:ln w="9525">
            <a:noFill/>
            <a:miter lim="800000"/>
            <a:headEnd/>
            <a:tailEnd/>
          </a:ln>
        </p:spPr>
      </p:pic>
    </p:spTree>
    <p:extLst>
      <p:ext uri="{BB962C8B-B14F-4D97-AF65-F5344CB8AC3E}">
        <p14:creationId xmlns:p14="http://schemas.microsoft.com/office/powerpoint/2010/main" val="3218278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0196" t="10454" r="29722" b="15719"/>
          <a:stretch>
            <a:fillRect/>
          </a:stretch>
        </p:blipFill>
        <p:spPr bwMode="auto">
          <a:xfrm>
            <a:off x="539552" y="476672"/>
            <a:ext cx="7632848" cy="6326058"/>
          </a:xfrm>
          <a:prstGeom prst="rect">
            <a:avLst/>
          </a:prstGeom>
          <a:noFill/>
          <a:ln w="9525">
            <a:noFill/>
            <a:miter lim="800000"/>
            <a:headEnd/>
            <a:tailEnd/>
          </a:ln>
        </p:spPr>
      </p:pic>
    </p:spTree>
    <p:extLst>
      <p:ext uri="{BB962C8B-B14F-4D97-AF65-F5344CB8AC3E}">
        <p14:creationId xmlns:p14="http://schemas.microsoft.com/office/powerpoint/2010/main" val="34245269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22410" t="10454" r="29722" b="12766"/>
          <a:stretch>
            <a:fillRect/>
          </a:stretch>
        </p:blipFill>
        <p:spPr bwMode="auto">
          <a:xfrm>
            <a:off x="395536" y="285186"/>
            <a:ext cx="8064896" cy="6572814"/>
          </a:xfrm>
          <a:prstGeom prst="rect">
            <a:avLst/>
          </a:prstGeom>
          <a:noFill/>
          <a:ln w="9525">
            <a:noFill/>
            <a:miter lim="800000"/>
            <a:headEnd/>
            <a:tailEnd/>
          </a:ln>
        </p:spPr>
      </p:pic>
    </p:spTree>
    <p:extLst>
      <p:ext uri="{BB962C8B-B14F-4D97-AF65-F5344CB8AC3E}">
        <p14:creationId xmlns:p14="http://schemas.microsoft.com/office/powerpoint/2010/main" val="22809813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2410" t="35063" r="29722" b="36391"/>
          <a:stretch>
            <a:fillRect/>
          </a:stretch>
        </p:blipFill>
        <p:spPr bwMode="auto">
          <a:xfrm>
            <a:off x="0" y="1196752"/>
            <a:ext cx="9144000" cy="3168352"/>
          </a:xfrm>
          <a:prstGeom prst="rect">
            <a:avLst/>
          </a:prstGeom>
          <a:noFill/>
          <a:ln w="9525">
            <a:noFill/>
            <a:miter lim="800000"/>
            <a:headEnd/>
            <a:tailEnd/>
          </a:ln>
        </p:spPr>
      </p:pic>
    </p:spTree>
    <p:extLst>
      <p:ext uri="{BB962C8B-B14F-4D97-AF65-F5344CB8AC3E}">
        <p14:creationId xmlns:p14="http://schemas.microsoft.com/office/powerpoint/2010/main" val="12786641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20750" t="14391" r="32208" b="30485"/>
          <a:stretch>
            <a:fillRect/>
          </a:stretch>
        </p:blipFill>
        <p:spPr bwMode="auto">
          <a:xfrm>
            <a:off x="467544" y="476672"/>
            <a:ext cx="7978744" cy="5256584"/>
          </a:xfrm>
          <a:prstGeom prst="rect">
            <a:avLst/>
          </a:prstGeom>
          <a:noFill/>
          <a:ln w="9525">
            <a:noFill/>
            <a:miter lim="800000"/>
            <a:headEnd/>
            <a:tailEnd/>
          </a:ln>
        </p:spPr>
      </p:pic>
    </p:spTree>
    <p:extLst>
      <p:ext uri="{BB962C8B-B14F-4D97-AF65-F5344CB8AC3E}">
        <p14:creationId xmlns:p14="http://schemas.microsoft.com/office/powerpoint/2010/main" val="33717610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22410" t="9469" r="40510" b="37375"/>
          <a:stretch>
            <a:fillRect/>
          </a:stretch>
        </p:blipFill>
        <p:spPr bwMode="auto">
          <a:xfrm>
            <a:off x="395536" y="188640"/>
            <a:ext cx="4824536" cy="3888432"/>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l="29523" t="25391" r="35611" b="19485"/>
          <a:stretch>
            <a:fillRect/>
          </a:stretch>
        </p:blipFill>
        <p:spPr bwMode="auto">
          <a:xfrm>
            <a:off x="4139952" y="2825552"/>
            <a:ext cx="4536504" cy="4032448"/>
          </a:xfrm>
          <a:prstGeom prst="rect">
            <a:avLst/>
          </a:prstGeom>
          <a:noFill/>
          <a:ln w="9525">
            <a:noFill/>
            <a:miter lim="800000"/>
            <a:headEnd/>
            <a:tailEnd/>
          </a:ln>
        </p:spPr>
      </p:pic>
    </p:spTree>
    <p:extLst>
      <p:ext uri="{BB962C8B-B14F-4D97-AF65-F5344CB8AC3E}">
        <p14:creationId xmlns:p14="http://schemas.microsoft.com/office/powerpoint/2010/main" val="25473981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l="26838" t="10454" r="38296" b="12766"/>
          <a:stretch>
            <a:fillRect/>
          </a:stretch>
        </p:blipFill>
        <p:spPr bwMode="auto">
          <a:xfrm>
            <a:off x="971600" y="332656"/>
            <a:ext cx="6336704" cy="6120680"/>
          </a:xfrm>
          <a:prstGeom prst="rect">
            <a:avLst/>
          </a:prstGeom>
          <a:noFill/>
          <a:ln w="9525">
            <a:noFill/>
            <a:miter lim="800000"/>
            <a:headEnd/>
            <a:tailEnd/>
          </a:ln>
        </p:spPr>
      </p:pic>
    </p:spTree>
    <p:extLst>
      <p:ext uri="{BB962C8B-B14F-4D97-AF65-F5344CB8AC3E}">
        <p14:creationId xmlns:p14="http://schemas.microsoft.com/office/powerpoint/2010/main" val="25378252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27391" t="12422" r="32762" b="21626"/>
          <a:stretch>
            <a:fillRect/>
          </a:stretch>
        </p:blipFill>
        <p:spPr bwMode="auto">
          <a:xfrm>
            <a:off x="1187624" y="404664"/>
            <a:ext cx="6552728" cy="6097677"/>
          </a:xfrm>
          <a:prstGeom prst="rect">
            <a:avLst/>
          </a:prstGeom>
          <a:noFill/>
          <a:ln w="9525">
            <a:noFill/>
            <a:miter lim="800000"/>
            <a:headEnd/>
            <a:tailEnd/>
          </a:ln>
        </p:spPr>
      </p:pic>
    </p:spTree>
    <p:extLst>
      <p:ext uri="{BB962C8B-B14F-4D97-AF65-F5344CB8AC3E}">
        <p14:creationId xmlns:p14="http://schemas.microsoft.com/office/powerpoint/2010/main" val="3808191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4267200" cy="609600"/>
          </a:xfrm>
        </p:spPr>
        <p:txBody>
          <a:bodyPr>
            <a:noAutofit/>
          </a:bodyPr>
          <a:lstStyle/>
          <a:p>
            <a:pPr algn="l"/>
            <a:r>
              <a:rPr lang="en-US" sz="2400" b="1" dirty="0" smtClean="0">
                <a:solidFill>
                  <a:schemeClr val="accent2">
                    <a:lumMod val="50000"/>
                  </a:schemeClr>
                </a:solidFill>
                <a:latin typeface="Times New Roman" pitchFamily="18" charset="0"/>
                <a:cs typeface="Times New Roman" pitchFamily="18" charset="0"/>
              </a:rPr>
              <a:t>Q. Design a combinational logic circuit whose output is high (1)only when </a:t>
            </a:r>
            <a:r>
              <a:rPr lang="en-US" sz="2400" b="1" u="sng" dirty="0" smtClean="0">
                <a:solidFill>
                  <a:schemeClr val="accent2">
                    <a:lumMod val="50000"/>
                  </a:schemeClr>
                </a:solidFill>
                <a:latin typeface="Times New Roman" pitchFamily="18" charset="0"/>
                <a:cs typeface="Times New Roman" pitchFamily="18" charset="0"/>
              </a:rPr>
              <a:t>majority of inputs (A,B,C,D) are low(0)</a:t>
            </a: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Solution:</a:t>
            </a:r>
            <a:br>
              <a:rPr lang="en-US" dirty="0" smtClean="0"/>
            </a:br>
            <a:r>
              <a:rPr lang="en-US" dirty="0" smtClean="0"/>
              <a:t>Write the truth table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9275486"/>
              </p:ext>
            </p:extLst>
          </p:nvPr>
        </p:nvGraphicFramePr>
        <p:xfrm>
          <a:off x="5410200" y="152400"/>
          <a:ext cx="3505200" cy="6492240"/>
        </p:xfrm>
        <a:graphic>
          <a:graphicData uri="http://schemas.openxmlformats.org/drawingml/2006/table">
            <a:tbl>
              <a:tblPr firstRow="1" bandRow="1">
                <a:tableStyleId>{5C22544A-7EE6-4342-B048-85BDC9FD1C3A}</a:tableStyleId>
              </a:tblPr>
              <a:tblGrid>
                <a:gridCol w="701040"/>
                <a:gridCol w="701040"/>
                <a:gridCol w="701040"/>
                <a:gridCol w="701040"/>
                <a:gridCol w="701040"/>
              </a:tblGrid>
              <a:tr h="444157">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Output</a:t>
                      </a:r>
                      <a:endParaRPr lang="en-US" dirty="0"/>
                    </a:p>
                  </a:txBody>
                  <a:tcPr/>
                </a:tc>
              </a:tr>
              <a:tr h="253804">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b="1" dirty="0" smtClean="0">
                          <a:solidFill>
                            <a:srgbClr val="FF0000"/>
                          </a:solidFill>
                        </a:rPr>
                        <a:t>1</a:t>
                      </a:r>
                      <a:endParaRPr lang="en-US" b="1" dirty="0">
                        <a:solidFill>
                          <a:srgbClr val="FF0000"/>
                        </a:solidFill>
                      </a:endParaRPr>
                    </a:p>
                  </a:txBody>
                  <a:tcPr/>
                </a:tc>
              </a:tr>
              <a:tr h="253804">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b="1" dirty="0" smtClean="0"/>
                        <a:t>1</a:t>
                      </a:r>
                      <a:endParaRPr lang="en-US" b="1" dirty="0"/>
                    </a:p>
                  </a:txBody>
                  <a:tcPr/>
                </a:tc>
              </a:tr>
              <a:tr h="253804">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b="1" dirty="0" smtClean="0"/>
                        <a:t>1</a:t>
                      </a:r>
                      <a:endParaRPr lang="en-US" b="1" dirty="0"/>
                    </a:p>
                  </a:txBody>
                  <a:tcPr/>
                </a:tc>
              </a:tr>
              <a:tr h="253804">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b="1" dirty="0" smtClean="0"/>
                        <a:t>0</a:t>
                      </a:r>
                      <a:endParaRPr lang="en-US" b="1" dirty="0"/>
                    </a:p>
                  </a:txBody>
                  <a:tcPr/>
                </a:tc>
                <a:tc>
                  <a:txBody>
                    <a:bodyPr/>
                    <a:lstStyle/>
                    <a:p>
                      <a:r>
                        <a:rPr lang="en-US" b="1" dirty="0" smtClean="0"/>
                        <a:t>1</a:t>
                      </a:r>
                      <a:endParaRPr lang="en-US" b="1" dirty="0"/>
                    </a:p>
                  </a:txBody>
                  <a:tcPr/>
                </a:tc>
              </a:tr>
              <a:tr h="253804">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253804">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b="1" dirty="0" smtClean="0"/>
                        <a:t>1</a:t>
                      </a:r>
                      <a:endParaRPr lang="en-US" b="1" dirty="0"/>
                    </a:p>
                  </a:txBody>
                  <a:tcPr/>
                </a:tc>
              </a:tr>
              <a:tr h="253804">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253804">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pic>
        <p:nvPicPr>
          <p:cNvPr id="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20592" t="6486" r="27119" b="8959"/>
          <a:stretch/>
        </p:blipFill>
        <p:spPr bwMode="auto">
          <a:xfrm>
            <a:off x="1066800" y="3354349"/>
            <a:ext cx="3429000" cy="350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66954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normAutofit fontScale="90000"/>
          </a:bodyPr>
          <a:lstStyle/>
          <a:p>
            <a:pPr algn="l"/>
            <a:r>
              <a:rPr lang="en-US" sz="2200" dirty="0" smtClean="0">
                <a:solidFill>
                  <a:schemeClr val="accent2">
                    <a:lumMod val="50000"/>
                  </a:schemeClr>
                </a:solidFill>
                <a:latin typeface="Times New Roman" pitchFamily="18" charset="0"/>
                <a:cs typeface="Times New Roman" pitchFamily="18" charset="0"/>
              </a:rPr>
              <a:t>Q. Write the Boolean equation and draw logic diagram for the logic that will have output as Y and inputs A,B,C.</a:t>
            </a:r>
            <a:br>
              <a:rPr lang="en-US" sz="2200" dirty="0" smtClean="0">
                <a:solidFill>
                  <a:schemeClr val="accent2">
                    <a:lumMod val="50000"/>
                  </a:schemeClr>
                </a:solidFill>
                <a:latin typeface="Times New Roman" pitchFamily="18" charset="0"/>
                <a:cs typeface="Times New Roman" pitchFamily="18" charset="0"/>
              </a:rPr>
            </a:br>
            <a:r>
              <a:rPr lang="en-US" sz="2200" dirty="0" smtClean="0">
                <a:solidFill>
                  <a:schemeClr val="accent2">
                    <a:lumMod val="50000"/>
                  </a:schemeClr>
                </a:solidFill>
                <a:latin typeface="Times New Roman" pitchFamily="18" charset="0"/>
                <a:cs typeface="Times New Roman" pitchFamily="18" charset="0"/>
              </a:rPr>
              <a:t>The logic performs the following operation:</a:t>
            </a:r>
            <a:br>
              <a:rPr lang="en-US" sz="2200" dirty="0" smtClean="0">
                <a:solidFill>
                  <a:schemeClr val="accent2">
                    <a:lumMod val="50000"/>
                  </a:schemeClr>
                </a:solidFill>
                <a:latin typeface="Times New Roman" pitchFamily="18" charset="0"/>
                <a:cs typeface="Times New Roman" pitchFamily="18" charset="0"/>
              </a:rPr>
            </a:br>
            <a:r>
              <a:rPr lang="en-US" sz="2200" dirty="0" smtClean="0">
                <a:solidFill>
                  <a:schemeClr val="accent2">
                    <a:lumMod val="50000"/>
                  </a:schemeClr>
                </a:solidFill>
                <a:latin typeface="Times New Roman" pitchFamily="18" charset="0"/>
                <a:cs typeface="Times New Roman" pitchFamily="18" charset="0"/>
              </a:rPr>
              <a:t>1.Y=1 </a:t>
            </a:r>
            <a:br>
              <a:rPr lang="en-US" sz="2200" dirty="0" smtClean="0">
                <a:solidFill>
                  <a:schemeClr val="accent2">
                    <a:lumMod val="50000"/>
                  </a:schemeClr>
                </a:solidFill>
                <a:latin typeface="Times New Roman" pitchFamily="18" charset="0"/>
                <a:cs typeface="Times New Roman" pitchFamily="18" charset="0"/>
              </a:rPr>
            </a:br>
            <a:r>
              <a:rPr lang="en-US" sz="2200" dirty="0" smtClean="0">
                <a:solidFill>
                  <a:schemeClr val="accent2">
                    <a:lumMod val="50000"/>
                  </a:schemeClr>
                </a:solidFill>
                <a:latin typeface="Times New Roman" pitchFamily="18" charset="0"/>
                <a:cs typeface="Times New Roman" pitchFamily="18" charset="0"/>
              </a:rPr>
              <a:t>when A=B=C=1</a:t>
            </a:r>
            <a:br>
              <a:rPr lang="en-US" sz="2200" dirty="0" smtClean="0">
                <a:solidFill>
                  <a:schemeClr val="accent2">
                    <a:lumMod val="50000"/>
                  </a:schemeClr>
                </a:solidFill>
                <a:latin typeface="Times New Roman" pitchFamily="18" charset="0"/>
                <a:cs typeface="Times New Roman" pitchFamily="18" charset="0"/>
              </a:rPr>
            </a:br>
            <a:r>
              <a:rPr lang="en-US" sz="2200" dirty="0" smtClean="0">
                <a:solidFill>
                  <a:schemeClr val="accent2">
                    <a:lumMod val="50000"/>
                  </a:schemeClr>
                </a:solidFill>
                <a:latin typeface="Times New Roman" pitchFamily="18" charset="0"/>
                <a:cs typeface="Times New Roman" pitchFamily="18" charset="0"/>
              </a:rPr>
              <a:t>and when A=B=0 and C=1</a:t>
            </a:r>
            <a:br>
              <a:rPr lang="en-US" sz="2200" dirty="0" smtClean="0">
                <a:solidFill>
                  <a:schemeClr val="accent2">
                    <a:lumMod val="50000"/>
                  </a:schemeClr>
                </a:solidFill>
                <a:latin typeface="Times New Roman" pitchFamily="18" charset="0"/>
                <a:cs typeface="Times New Roman" pitchFamily="18" charset="0"/>
              </a:rPr>
            </a:br>
            <a:r>
              <a:rPr lang="en-US" sz="2200" dirty="0" smtClean="0">
                <a:solidFill>
                  <a:schemeClr val="accent2">
                    <a:lumMod val="50000"/>
                  </a:schemeClr>
                </a:solidFill>
                <a:latin typeface="Times New Roman" pitchFamily="18" charset="0"/>
                <a:cs typeface="Times New Roman" pitchFamily="18" charset="0"/>
              </a:rPr>
              <a:t>3.Y=0 for all other cases</a:t>
            </a:r>
            <a:r>
              <a:rPr lang="en-US" dirty="0" smtClean="0">
                <a:solidFill>
                  <a:schemeClr val="accent2">
                    <a:lumMod val="50000"/>
                  </a:schemeClr>
                </a:solidFill>
                <a:latin typeface="Times New Roman" pitchFamily="18" charset="0"/>
                <a:cs typeface="Times New Roman" pitchFamily="18" charset="0"/>
              </a:rPr>
              <a:t>.</a:t>
            </a:r>
            <a:endParaRPr lang="en-US" dirty="0">
              <a:solidFill>
                <a:schemeClr val="accent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262819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304800"/>
          </a:xfrm>
        </p:spPr>
        <p:txBody>
          <a:bodyPr>
            <a:normAutofit fontScale="90000"/>
          </a:bodyPr>
          <a:lstStyle/>
          <a:p>
            <a:r>
              <a:rPr lang="en-US" dirty="0" smtClean="0">
                <a:solidFill>
                  <a:srgbClr val="002060"/>
                </a:solidFill>
                <a:latin typeface="Times New Roman" pitchFamily="18" charset="0"/>
                <a:cs typeface="Times New Roman" pitchFamily="18" charset="0"/>
              </a:rPr>
              <a:t/>
            </a:r>
            <a:br>
              <a:rPr lang="en-US" dirty="0" smtClean="0">
                <a:solidFill>
                  <a:srgbClr val="00206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SOP and POS Representations for Logic Expressions :</a:t>
            </a:r>
          </a:p>
        </p:txBody>
      </p:sp>
      <p:sp>
        <p:nvSpPr>
          <p:cNvPr id="3" name="Content Placeholder 2"/>
          <p:cNvSpPr>
            <a:spLocks noGrp="1"/>
          </p:cNvSpPr>
          <p:nvPr>
            <p:ph idx="1"/>
          </p:nvPr>
        </p:nvSpPr>
        <p:spPr>
          <a:xfrm>
            <a:off x="228600" y="1371600"/>
            <a:ext cx="8458200" cy="5334000"/>
          </a:xfrm>
        </p:spPr>
        <p:txBody>
          <a:bodyPr>
            <a:normAutofit fontScale="85000" lnSpcReduction="10000"/>
          </a:bodyPr>
          <a:lstStyle/>
          <a:p>
            <a:r>
              <a:rPr lang="en-US" sz="2400" dirty="0">
                <a:latin typeface="Times New Roman" pitchFamily="18" charset="0"/>
                <a:cs typeface="Times New Roman" pitchFamily="18" charset="0"/>
              </a:rPr>
              <a:t>Consider that the logic expression given to us is as follows: </a:t>
            </a:r>
            <a:endParaRPr lang="en-US" sz="2400" dirty="0" smtClean="0">
              <a:latin typeface="Times New Roman" pitchFamily="18" charset="0"/>
              <a:cs typeface="Times New Roman" pitchFamily="18" charset="0"/>
            </a:endParaRPr>
          </a:p>
          <a:p>
            <a:pPr marL="0" indent="0" algn="ctr">
              <a:buNone/>
            </a:pPr>
            <a:r>
              <a:rPr lang="en-US" sz="2400" dirty="0" smtClean="0">
                <a:latin typeface="Times New Roman" pitchFamily="18" charset="0"/>
                <a:cs typeface="Times New Roman" pitchFamily="18" charset="0"/>
              </a:rPr>
              <a:t>Y =AC</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BC</a:t>
            </a:r>
          </a:p>
          <a:p>
            <a:pPr marL="0" indent="0">
              <a:buNone/>
            </a:pPr>
            <a:r>
              <a:rPr lang="en-US" sz="2400" dirty="0">
                <a:latin typeface="Times New Roman" pitchFamily="18" charset="0"/>
                <a:cs typeface="Times New Roman" pitchFamily="18" charset="0"/>
              </a:rPr>
              <a:t>Then it can be realized using basic gates as shown in </a:t>
            </a:r>
            <a:r>
              <a:rPr lang="en-US" sz="2400" dirty="0" smtClean="0">
                <a:latin typeface="Times New Roman" pitchFamily="18" charset="0"/>
                <a:cs typeface="Times New Roman" pitchFamily="18" charset="0"/>
              </a:rPr>
              <a:t>Fig</a:t>
            </a:r>
          </a:p>
          <a:p>
            <a:pPr marL="0" indent="0">
              <a:buNone/>
            </a:pPr>
            <a:endParaRPr lang="en-US" sz="2400" dirty="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In this Boolean expression, Y is the result or output and A, </a:t>
            </a:r>
            <a:r>
              <a:rPr lang="en-US" sz="2400" dirty="0" smtClean="0">
                <a:latin typeface="Times New Roman" pitchFamily="18" charset="0"/>
                <a:cs typeface="Times New Roman" pitchFamily="18" charset="0"/>
              </a:rPr>
              <a:t>B,C </a:t>
            </a:r>
            <a:r>
              <a:rPr lang="en-US" sz="2400" dirty="0">
                <a:latin typeface="Times New Roman" pitchFamily="18" charset="0"/>
                <a:cs typeface="Times New Roman" pitchFamily="18" charset="0"/>
              </a:rPr>
              <a:t>are called as </a:t>
            </a:r>
            <a:r>
              <a:rPr lang="en-US" sz="2400" b="1" dirty="0" smtClean="0">
                <a:latin typeface="Times New Roman" pitchFamily="18" charset="0"/>
                <a:cs typeface="Times New Roman" pitchFamily="18" charset="0"/>
              </a:rPr>
              <a:t>literals.</a:t>
            </a:r>
          </a:p>
          <a:p>
            <a:pPr marL="0" indent="0">
              <a:buNone/>
            </a:pP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Any logic expression can be expressed in the following two standard forms:</a:t>
            </a:r>
          </a:p>
          <a:p>
            <a:pPr marL="0" indent="0">
              <a:buNone/>
            </a:pPr>
            <a:r>
              <a:rPr lang="en-US" sz="2400" dirty="0" smtClean="0">
                <a:latin typeface="Times New Roman" pitchFamily="18" charset="0"/>
                <a:cs typeface="Times New Roman" pitchFamily="18" charset="0"/>
              </a:rPr>
              <a:t>1</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Sum-of-products form (SOP) </a:t>
            </a:r>
            <a:r>
              <a:rPr lang="en-US" sz="2400" b="1" dirty="0" smtClean="0">
                <a:latin typeface="Times New Roman" pitchFamily="18" charset="0"/>
                <a:cs typeface="Times New Roman" pitchFamily="18" charset="0"/>
              </a:rPr>
              <a:t>and</a:t>
            </a:r>
            <a:endParaRPr lang="en-US" sz="2400" b="1" dirty="0">
              <a:latin typeface="Times New Roman" pitchFamily="18" charset="0"/>
              <a:cs typeface="Times New Roman" pitchFamily="18" charset="0"/>
            </a:endParaRPr>
          </a:p>
          <a:p>
            <a:pPr marL="0" indent="0">
              <a:buNone/>
            </a:pPr>
            <a:r>
              <a:rPr lang="en-US" sz="2400" b="1" dirty="0">
                <a:latin typeface="Times New Roman" pitchFamily="18" charset="0"/>
                <a:cs typeface="Times New Roman" pitchFamily="18" charset="0"/>
              </a:rPr>
              <a:t>2 Product-of-sums form (POS)</a:t>
            </a:r>
          </a:p>
          <a:p>
            <a:pPr marL="0" indent="0">
              <a:buNone/>
            </a:pPr>
            <a:r>
              <a:rPr lang="en-US" sz="2400" dirty="0" smtClean="0">
                <a:latin typeface="Times New Roman" pitchFamily="18" charset="0"/>
                <a:cs typeface="Times New Roman" pitchFamily="18" charset="0"/>
              </a:rPr>
              <a:t>These </a:t>
            </a:r>
            <a:r>
              <a:rPr lang="en-US" sz="2400" dirty="0">
                <a:latin typeface="Times New Roman" pitchFamily="18" charset="0"/>
                <a:cs typeface="Times New Roman" pitchFamily="18" charset="0"/>
              </a:rPr>
              <a:t>two forms are suitable for </a:t>
            </a:r>
            <a:r>
              <a:rPr lang="en-US" sz="2400" b="1" dirty="0">
                <a:latin typeface="Times New Roman" pitchFamily="18" charset="0"/>
                <a:cs typeface="Times New Roman" pitchFamily="18" charset="0"/>
              </a:rPr>
              <a:t>reducing the given </a:t>
            </a:r>
            <a:r>
              <a:rPr lang="en-US" sz="2400" b="1" dirty="0" smtClean="0">
                <a:latin typeface="Times New Roman" pitchFamily="18" charset="0"/>
                <a:cs typeface="Times New Roman" pitchFamily="18" charset="0"/>
              </a:rPr>
              <a:t>logic expression </a:t>
            </a:r>
            <a:r>
              <a:rPr lang="en-US" sz="2400" b="1" dirty="0">
                <a:latin typeface="Times New Roman" pitchFamily="18" charset="0"/>
                <a:cs typeface="Times New Roman" pitchFamily="18" charset="0"/>
              </a:rPr>
              <a:t>to its simplest form.</a:t>
            </a:r>
          </a:p>
          <a:p>
            <a:pPr marL="0" indent="0">
              <a:buNone/>
            </a:pPr>
            <a:endParaRPr lang="en-US" sz="2400"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618316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puter Logic Gates Pdf - Quantum 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570" y="11372"/>
            <a:ext cx="6142630" cy="670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97478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2"/>
          <p:cNvSpPr txBox="1">
            <a:spLocks noChangeArrowheads="1"/>
          </p:cNvSpPr>
          <p:nvPr/>
        </p:nvSpPr>
        <p:spPr bwMode="auto">
          <a:xfrm>
            <a:off x="762000" y="214313"/>
            <a:ext cx="80010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3600" b="1" dirty="0">
                <a:solidFill>
                  <a:srgbClr val="FF0000"/>
                </a:solidFill>
                <a:latin typeface="Times New Roman" pitchFamily="18" charset="0"/>
                <a:cs typeface="Times New Roman" pitchFamily="18" charset="0"/>
              </a:rPr>
              <a:t>Multiplexer (Data Selectors</a:t>
            </a:r>
            <a:r>
              <a:rPr lang="en-US" sz="3600" b="1" dirty="0" smtClean="0">
                <a:solidFill>
                  <a:srgbClr val="FF0000"/>
                </a:solidFill>
                <a:latin typeface="Times New Roman" pitchFamily="18" charset="0"/>
                <a:cs typeface="Times New Roman" pitchFamily="18" charset="0"/>
              </a:rPr>
              <a:t>)</a:t>
            </a:r>
          </a:p>
          <a:p>
            <a:pPr algn="ctr" eaLnBrk="1" hangingPunct="1"/>
            <a:r>
              <a:rPr lang="en-US" b="1" dirty="0" smtClean="0">
                <a:solidFill>
                  <a:srgbClr val="7030A0"/>
                </a:solidFill>
                <a:latin typeface="Times New Roman" pitchFamily="18" charset="0"/>
                <a:cs typeface="Times New Roman" pitchFamily="18" charset="0"/>
              </a:rPr>
              <a:t>What are multiplexers? Draw the logical circuits and describe its working.</a:t>
            </a:r>
          </a:p>
          <a:p>
            <a:pPr algn="ctr" eaLnBrk="1" hangingPunct="1"/>
            <a:endParaRPr lang="en-US" sz="3600" b="1" dirty="0" smtClean="0">
              <a:solidFill>
                <a:srgbClr val="FF0000"/>
              </a:solidFill>
              <a:latin typeface="Times New Roman" pitchFamily="18" charset="0"/>
              <a:cs typeface="Times New Roman" pitchFamily="18" charset="0"/>
            </a:endParaRPr>
          </a:p>
          <a:p>
            <a:pPr algn="just" eaLnBrk="1" hangingPunct="1">
              <a:lnSpc>
                <a:spcPct val="150000"/>
              </a:lnSpc>
              <a:buFont typeface="Wingdings" pitchFamily="2" charset="2"/>
              <a:buChar char="Ø"/>
            </a:pPr>
            <a:r>
              <a:rPr lang="en-US" sz="2000" dirty="0">
                <a:latin typeface="Times New Roman" pitchFamily="18" charset="0"/>
                <a:cs typeface="Times New Roman" pitchFamily="18" charset="0"/>
              </a:rPr>
              <a:t>The term Multiplexer means many into one.</a:t>
            </a:r>
          </a:p>
          <a:p>
            <a:pPr algn="just" eaLnBrk="1" hangingPunct="1">
              <a:lnSpc>
                <a:spcPct val="150000"/>
              </a:lnSpc>
              <a:buFont typeface="Wingdings" pitchFamily="2" charset="2"/>
              <a:buChar char="Ø"/>
            </a:pPr>
            <a:r>
              <a:rPr lang="en-US" sz="2000" dirty="0">
                <a:latin typeface="Times New Roman" pitchFamily="18" charset="0"/>
                <a:cs typeface="Times New Roman" pitchFamily="18" charset="0"/>
              </a:rPr>
              <a:t>Multiplexing is the process of transmitting a large number of information over a single line.</a:t>
            </a:r>
          </a:p>
          <a:p>
            <a:pPr algn="just" eaLnBrk="1" hangingPunct="1">
              <a:lnSpc>
                <a:spcPct val="150000"/>
              </a:lnSpc>
              <a:buFont typeface="Wingdings" pitchFamily="2" charset="2"/>
              <a:buChar char="Ø"/>
            </a:pPr>
            <a:r>
              <a:rPr lang="en-US" sz="2000" dirty="0">
                <a:latin typeface="Times New Roman" pitchFamily="18" charset="0"/>
                <a:cs typeface="Times New Roman" pitchFamily="18" charset="0"/>
              </a:rPr>
              <a:t>A Digital Multiplexer (MUX) is a combinational Circuit that </a:t>
            </a:r>
            <a:r>
              <a:rPr lang="en-US" sz="2000" dirty="0" smtClean="0">
                <a:latin typeface="Times New Roman" pitchFamily="18" charset="0"/>
                <a:cs typeface="Times New Roman" pitchFamily="18" charset="0"/>
              </a:rPr>
              <a:t>selects </a:t>
            </a:r>
            <a:r>
              <a:rPr lang="en-US" sz="2000" dirty="0">
                <a:latin typeface="Times New Roman" pitchFamily="18" charset="0"/>
                <a:cs typeface="Times New Roman" pitchFamily="18" charset="0"/>
              </a:rPr>
              <a:t>one digital information from several sources and transmits the selected information on a single output line.</a:t>
            </a:r>
          </a:p>
          <a:p>
            <a:pPr algn="just" eaLnBrk="1" hangingPunct="1">
              <a:lnSpc>
                <a:spcPct val="150000"/>
              </a:lnSpc>
              <a:buFont typeface="Wingdings" pitchFamily="2" charset="2"/>
              <a:buChar char="Ø"/>
            </a:pPr>
            <a:r>
              <a:rPr lang="en-US" sz="2000" dirty="0">
                <a:latin typeface="Times New Roman" pitchFamily="18" charset="0"/>
                <a:cs typeface="Times New Roman" pitchFamily="18" charset="0"/>
              </a:rPr>
              <a:t>A Multiplexer is also called a Data Selector.</a:t>
            </a:r>
          </a:p>
          <a:p>
            <a:pPr algn="just" eaLnBrk="1" hangingPunct="1">
              <a:lnSpc>
                <a:spcPct val="150000"/>
              </a:lnSpc>
              <a:buFont typeface="Wingdings" pitchFamily="2" charset="2"/>
              <a:buChar char="Ø"/>
            </a:pPr>
            <a:r>
              <a:rPr lang="en-US" sz="2000" dirty="0">
                <a:latin typeface="Times New Roman" pitchFamily="18" charset="0"/>
                <a:cs typeface="Times New Roman" pitchFamily="18" charset="0"/>
              </a:rPr>
              <a:t>The Multiplexer has several data input line and a single output line.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723818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52400" y="152400"/>
            <a:ext cx="54102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IN" dirty="0">
              <a:latin typeface="Calibri" pitchFamily="34" charset="0"/>
            </a:endParaRPr>
          </a:p>
          <a:p>
            <a:r>
              <a:rPr lang="en-IN" sz="3600" b="1" dirty="0">
                <a:solidFill>
                  <a:srgbClr val="FF0000"/>
                </a:solidFill>
                <a:latin typeface="Calibri" pitchFamily="34" charset="0"/>
              </a:rPr>
              <a:t>Cont.</a:t>
            </a:r>
          </a:p>
          <a:p>
            <a:pPr>
              <a:buFont typeface="Wingdings" pitchFamily="2" charset="2"/>
              <a:buChar char="Ø"/>
            </a:pPr>
            <a:r>
              <a:rPr lang="en-IN" sz="2400" dirty="0">
                <a:latin typeface="Times New Roman" pitchFamily="18" charset="0"/>
                <a:cs typeface="Times New Roman" pitchFamily="18" charset="0"/>
              </a:rPr>
              <a:t>MUX directs one of the inputs to its output line by using a control bit word (</a:t>
            </a:r>
            <a:r>
              <a:rPr lang="en-IN" sz="2400" i="1" dirty="0">
                <a:latin typeface="Times New Roman" pitchFamily="18" charset="0"/>
                <a:cs typeface="Times New Roman" pitchFamily="18" charset="0"/>
              </a:rPr>
              <a:t>selection line) to its select lines. </a:t>
            </a:r>
            <a:endParaRPr lang="en-IN" sz="2400" dirty="0">
              <a:latin typeface="Times New Roman" pitchFamily="18" charset="0"/>
              <a:cs typeface="Times New Roman" pitchFamily="18" charset="0"/>
            </a:endParaRPr>
          </a:p>
          <a:p>
            <a:pPr>
              <a:lnSpc>
                <a:spcPct val="150000"/>
              </a:lnSpc>
              <a:buFont typeface="Wingdings" pitchFamily="2" charset="2"/>
              <a:buChar char="Ø"/>
            </a:pPr>
            <a:r>
              <a:rPr lang="en-IN" sz="2400" dirty="0">
                <a:latin typeface="Times New Roman" pitchFamily="18" charset="0"/>
                <a:cs typeface="Times New Roman" pitchFamily="18" charset="0"/>
              </a:rPr>
              <a:t> Multiplexer contains the followings: </a:t>
            </a:r>
          </a:p>
          <a:p>
            <a:pPr>
              <a:lnSpc>
                <a:spcPct val="150000"/>
              </a:lnSpc>
              <a:buFont typeface="Wingdings" pitchFamily="2" charset="2"/>
              <a:buChar char="v"/>
            </a:pPr>
            <a:r>
              <a:rPr lang="en-IN" sz="2400" dirty="0">
                <a:latin typeface="Times New Roman" pitchFamily="18" charset="0"/>
                <a:cs typeface="Times New Roman" pitchFamily="18" charset="0"/>
              </a:rPr>
              <a:t> data inputs </a:t>
            </a:r>
          </a:p>
          <a:p>
            <a:pPr>
              <a:lnSpc>
                <a:spcPct val="150000"/>
              </a:lnSpc>
              <a:buFont typeface="Wingdings" pitchFamily="2" charset="2"/>
              <a:buChar char="v"/>
            </a:pPr>
            <a:r>
              <a:rPr lang="en-IN" sz="2400" dirty="0">
                <a:latin typeface="Times New Roman" pitchFamily="18" charset="0"/>
                <a:cs typeface="Times New Roman" pitchFamily="18" charset="0"/>
              </a:rPr>
              <a:t> selection inputs </a:t>
            </a:r>
          </a:p>
          <a:p>
            <a:pPr>
              <a:lnSpc>
                <a:spcPct val="150000"/>
              </a:lnSpc>
              <a:buFont typeface="Wingdings" pitchFamily="2" charset="2"/>
              <a:buChar char="v"/>
            </a:pPr>
            <a:r>
              <a:rPr lang="en-IN" sz="2400" dirty="0">
                <a:latin typeface="Times New Roman" pitchFamily="18" charset="0"/>
                <a:cs typeface="Times New Roman" pitchFamily="18" charset="0"/>
              </a:rPr>
              <a:t> a </a:t>
            </a:r>
            <a:r>
              <a:rPr lang="en-IN" sz="2400" i="1" dirty="0">
                <a:latin typeface="Times New Roman" pitchFamily="18" charset="0"/>
                <a:cs typeface="Times New Roman" pitchFamily="18" charset="0"/>
              </a:rPr>
              <a:t>single output </a:t>
            </a:r>
          </a:p>
          <a:p>
            <a:pPr>
              <a:lnSpc>
                <a:spcPct val="150000"/>
              </a:lnSpc>
              <a:buFont typeface="Wingdings" pitchFamily="2" charset="2"/>
              <a:buChar char="Ø"/>
            </a:pPr>
            <a:r>
              <a:rPr lang="en-IN" sz="2400" dirty="0">
                <a:latin typeface="Times New Roman" pitchFamily="18" charset="0"/>
                <a:cs typeface="Times New Roman" pitchFamily="18" charset="0"/>
              </a:rPr>
              <a:t> Selection input determines the input that should be connected to the output. </a:t>
            </a:r>
          </a:p>
          <a:p>
            <a:pPr>
              <a:lnSpc>
                <a:spcPct val="150000"/>
              </a:lnSpc>
              <a:buFont typeface="Wingdings" pitchFamily="2" charset="2"/>
              <a:buChar char="Ø"/>
            </a:pPr>
            <a:r>
              <a:rPr lang="en-IN" sz="2400" dirty="0">
                <a:latin typeface="Times New Roman" pitchFamily="18" charset="0"/>
                <a:cs typeface="Times New Roman" pitchFamily="18" charset="0"/>
              </a:rPr>
              <a:t>The multiplexer acts like an electronic switch that selects one from different. </a:t>
            </a:r>
          </a:p>
          <a:p>
            <a:endParaRPr lang="en-IN" b="1" i="1" dirty="0">
              <a:latin typeface="Calibri" pitchFamily="34" charset="0"/>
            </a:endParaRPr>
          </a:p>
        </p:txBody>
      </p:sp>
    </p:spTree>
    <p:extLst>
      <p:ext uri="{BB962C8B-B14F-4D97-AF65-F5344CB8AC3E}">
        <p14:creationId xmlns:p14="http://schemas.microsoft.com/office/powerpoint/2010/main" val="727460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X/DEMUX | Circuit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1000"/>
            <a:ext cx="4967785" cy="465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1544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 </a:t>
            </a:r>
            <a:r>
              <a:rPr lang="en-US" sz="2800" dirty="0">
                <a:solidFill>
                  <a:srgbClr val="7030A0"/>
                </a:solidFill>
                <a:latin typeface="Times New Roman" pitchFamily="18" charset="0"/>
                <a:cs typeface="Times New Roman" pitchFamily="18" charset="0"/>
              </a:rPr>
              <a:t>Explain the necessity of multiplexers.</a:t>
            </a:r>
          </a:p>
        </p:txBody>
      </p:sp>
      <p:sp>
        <p:nvSpPr>
          <p:cNvPr id="3" name="Content Placeholder 2"/>
          <p:cNvSpPr>
            <a:spLocks noGrp="1"/>
          </p:cNvSpPr>
          <p:nvPr>
            <p:ph idx="1"/>
          </p:nvPr>
        </p:nvSpPr>
        <p:spPr/>
        <p:txBody>
          <a:bodyPr>
            <a:normAutofit fontScale="92500" lnSpcReduction="20000"/>
          </a:bodyPr>
          <a:lstStyle/>
          <a:p>
            <a:r>
              <a:rPr lang="en-US" dirty="0">
                <a:latin typeface="Times New Roman" pitchFamily="18" charset="0"/>
                <a:cs typeface="Times New Roman" pitchFamily="18" charset="0"/>
              </a:rPr>
              <a:t>In most of the electronic systems, the digital data is available from more than one sources. It is necessary to route this data over a single line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Under such circumstances we require a circuit which </a:t>
            </a:r>
            <a:r>
              <a:rPr lang="en-US" dirty="0" smtClean="0">
                <a:latin typeface="Times New Roman" pitchFamily="18" charset="0"/>
                <a:cs typeface="Times New Roman" pitchFamily="18" charset="0"/>
              </a:rPr>
              <a:t>selects one </a:t>
            </a:r>
            <a:r>
              <a:rPr lang="en-US" dirty="0">
                <a:latin typeface="Times New Roman" pitchFamily="18" charset="0"/>
                <a:cs typeface="Times New Roman" pitchFamily="18" charset="0"/>
              </a:rPr>
              <a:t>of the many sources at a time. This circuit is nothing else but a multiplexer, which has </a:t>
            </a:r>
            <a:r>
              <a:rPr lang="en-US" dirty="0" smtClean="0">
                <a:latin typeface="Times New Roman" pitchFamily="18" charset="0"/>
                <a:cs typeface="Times New Roman" pitchFamily="18" charset="0"/>
              </a:rPr>
              <a:t>many inputs</a:t>
            </a:r>
            <a:r>
              <a:rPr lang="en-US" dirty="0">
                <a:latin typeface="Times New Roman" pitchFamily="18" charset="0"/>
                <a:cs typeface="Times New Roman" pitchFamily="18" charset="0"/>
              </a:rPr>
              <a:t>, one output and some select inputs.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Multiplexer </a:t>
            </a:r>
            <a:r>
              <a:rPr lang="en-US" dirty="0">
                <a:latin typeface="Times New Roman" pitchFamily="18" charset="0"/>
                <a:cs typeface="Times New Roman" pitchFamily="18" charset="0"/>
              </a:rPr>
              <a:t>improves the reliability of the digital system because it reduces the number of external wired connections.</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7610110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Advantages of Multiplexers</a:t>
            </a:r>
            <a:r>
              <a:rPr lang="en-US" dirty="0" smtClean="0"/>
              <a:t>:</a:t>
            </a:r>
            <a:r>
              <a:rPr lang="en-US" dirty="0"/>
              <a:t/>
            </a:r>
            <a:br>
              <a:rPr lang="en-US" dirty="0"/>
            </a:br>
            <a:r>
              <a:rPr lang="en-US" sz="2700" dirty="0">
                <a:solidFill>
                  <a:srgbClr val="7030A0"/>
                </a:solidFill>
              </a:rPr>
              <a:t>Write any two advantages of MUX.</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It reduces the number of wires, required to be used.</a:t>
            </a:r>
          </a:p>
          <a:p>
            <a:pPr marL="0" indent="0">
              <a:buNone/>
            </a:pPr>
            <a:r>
              <a:rPr lang="en-US" dirty="0" smtClean="0"/>
              <a:t>A </a:t>
            </a:r>
            <a:r>
              <a:rPr lang="en-US" dirty="0"/>
              <a:t>multiplexer reduces the circuit complexity and cost</a:t>
            </a:r>
            <a:r>
              <a:rPr lang="en-US" dirty="0" smtClean="0"/>
              <a:t>.</a:t>
            </a:r>
            <a:endParaRPr lang="en-US" dirty="0"/>
          </a:p>
          <a:p>
            <a:pPr marL="0" indent="0">
              <a:buNone/>
            </a:pPr>
            <a:r>
              <a:rPr lang="en-US" dirty="0"/>
              <a:t>We can implement many combinational circuits using MUX.</a:t>
            </a:r>
          </a:p>
          <a:p>
            <a:pPr marL="0" indent="0">
              <a:buNone/>
            </a:pPr>
            <a:r>
              <a:rPr lang="en-US" dirty="0" smtClean="0"/>
              <a:t> </a:t>
            </a:r>
            <a:r>
              <a:rPr lang="en-US" dirty="0"/>
              <a:t>It simplifies the logic design.</a:t>
            </a:r>
          </a:p>
          <a:p>
            <a:pPr marL="0" indent="0">
              <a:buNone/>
            </a:pPr>
            <a:r>
              <a:rPr lang="en-US" dirty="0" smtClean="0"/>
              <a:t> </a:t>
            </a:r>
            <a:r>
              <a:rPr lang="en-US" dirty="0"/>
              <a:t>It does not need the k maps for simplification.</a:t>
            </a:r>
          </a:p>
          <a:p>
            <a:endParaRPr lang="en-US" dirty="0"/>
          </a:p>
        </p:txBody>
      </p:sp>
    </p:spTree>
    <p:extLst>
      <p:ext uri="{BB962C8B-B14F-4D97-AF65-F5344CB8AC3E}">
        <p14:creationId xmlns:p14="http://schemas.microsoft.com/office/powerpoint/2010/main" val="18450913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874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2:1Multiplexer</a:t>
            </a:r>
            <a:br>
              <a:rPr lang="en-US" dirty="0" smtClean="0">
                <a:solidFill>
                  <a:srgbClr val="FF0000"/>
                </a:solidFill>
              </a:rPr>
            </a:br>
            <a:r>
              <a:rPr lang="en-US" sz="2000" dirty="0" smtClean="0">
                <a:solidFill>
                  <a:srgbClr val="7030A0"/>
                </a:solidFill>
              </a:rPr>
              <a:t>Draw the symbol and write truth table of 2:1 MUX</a:t>
            </a:r>
            <a:endParaRPr lang="en-US" sz="2000" dirty="0">
              <a:solidFill>
                <a:srgbClr val="7030A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30540692"/>
              </p:ext>
            </p:extLst>
          </p:nvPr>
        </p:nvGraphicFramePr>
        <p:xfrm>
          <a:off x="388454" y="4648200"/>
          <a:ext cx="2743200" cy="2069544"/>
        </p:xfrm>
        <a:graphic>
          <a:graphicData uri="http://schemas.openxmlformats.org/drawingml/2006/table">
            <a:tbl>
              <a:tblPr firstRow="1" bandRow="1">
                <a:tableStyleId>{5C22544A-7EE6-4342-B048-85BDC9FD1C3A}</a:tableStyleId>
              </a:tblPr>
              <a:tblGrid>
                <a:gridCol w="914400"/>
                <a:gridCol w="914400"/>
                <a:gridCol w="914400"/>
              </a:tblGrid>
              <a:tr h="471185">
                <a:tc>
                  <a:txBody>
                    <a:bodyPr/>
                    <a:lstStyle/>
                    <a:p>
                      <a:r>
                        <a:rPr lang="en-US" dirty="0" smtClean="0"/>
                        <a:t>Enable</a:t>
                      </a:r>
                      <a:endParaRPr lang="en-US" dirty="0"/>
                    </a:p>
                  </a:txBody>
                  <a:tcPr/>
                </a:tc>
                <a:tc>
                  <a:txBody>
                    <a:bodyPr/>
                    <a:lstStyle/>
                    <a:p>
                      <a:r>
                        <a:rPr lang="en-US" dirty="0" smtClean="0"/>
                        <a:t>Select Input</a:t>
                      </a:r>
                      <a:r>
                        <a:rPr lang="en-US" baseline="0" dirty="0" smtClean="0"/>
                        <a:t> S</a:t>
                      </a:r>
                      <a:endParaRPr lang="en-US" dirty="0"/>
                    </a:p>
                  </a:txBody>
                  <a:tcPr/>
                </a:tc>
                <a:tc>
                  <a:txBody>
                    <a:bodyPr/>
                    <a:lstStyle/>
                    <a:p>
                      <a:r>
                        <a:rPr lang="en-US" dirty="0" smtClean="0"/>
                        <a:t>Output Y</a:t>
                      </a:r>
                      <a:endParaRPr lang="en-US" dirty="0"/>
                    </a:p>
                  </a:txBody>
                  <a:tcPr/>
                </a:tc>
              </a:tr>
              <a:tr h="496748">
                <a:tc>
                  <a:txBody>
                    <a:bodyPr/>
                    <a:lstStyle/>
                    <a:p>
                      <a:pPr algn="ctr"/>
                      <a:r>
                        <a:rPr lang="en-US" dirty="0" smtClean="0"/>
                        <a:t>0</a:t>
                      </a:r>
                      <a:endParaRPr lang="en-US" dirty="0"/>
                    </a:p>
                  </a:txBody>
                  <a:tcPr/>
                </a:tc>
                <a:tc>
                  <a:txBody>
                    <a:bodyPr/>
                    <a:lstStyle/>
                    <a:p>
                      <a:pPr algn="ctr"/>
                      <a:r>
                        <a:rPr lang="en-US" dirty="0" smtClean="0"/>
                        <a:t>X</a:t>
                      </a:r>
                      <a:endParaRPr lang="en-US" dirty="0"/>
                    </a:p>
                  </a:txBody>
                  <a:tcPr/>
                </a:tc>
                <a:tc>
                  <a:txBody>
                    <a:bodyPr/>
                    <a:lstStyle/>
                    <a:p>
                      <a:pPr algn="ctr"/>
                      <a:r>
                        <a:rPr lang="en-US" dirty="0" smtClean="0"/>
                        <a:t>0</a:t>
                      </a:r>
                      <a:endParaRPr lang="en-US" dirty="0"/>
                    </a:p>
                  </a:txBody>
                  <a:tcPr/>
                </a:tc>
              </a:tr>
              <a:tr h="466358">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D0</a:t>
                      </a:r>
                      <a:endParaRPr lang="en-US" dirty="0"/>
                    </a:p>
                  </a:txBody>
                  <a:tcPr/>
                </a:tc>
              </a:tr>
              <a:tr h="466358">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D1</a:t>
                      </a:r>
                      <a:endParaRPr lang="en-US" dirty="0"/>
                    </a:p>
                  </a:txBody>
                  <a:tcPr/>
                </a:tc>
              </a:tr>
            </a:tbl>
          </a:graphicData>
        </a:graphic>
      </p:graphicFrame>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95600"/>
            <a:ext cx="2826854" cy="1603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8600" y="1600200"/>
            <a:ext cx="8534400" cy="1200329"/>
          </a:xfrm>
          <a:prstGeom prst="rect">
            <a:avLst/>
          </a:prstGeom>
          <a:noFill/>
        </p:spPr>
        <p:txBody>
          <a:bodyPr wrap="square" rtlCol="0">
            <a:spAutoFit/>
          </a:bodyPr>
          <a:lstStyle/>
          <a:p>
            <a:pPr marL="342900" indent="-342900">
              <a:buFont typeface="+mj-lt"/>
              <a:buAutoNum type="arabicPeriod"/>
            </a:pPr>
            <a:r>
              <a:rPr lang="en-US" dirty="0"/>
              <a:t>The block schematic of a 2 : 1 multiplexer is shown in Fig. </a:t>
            </a:r>
            <a:r>
              <a:rPr lang="en-US" dirty="0" smtClean="0"/>
              <a:t>below.</a:t>
            </a:r>
          </a:p>
          <a:p>
            <a:pPr marL="342900" indent="-342900">
              <a:buFont typeface="+mj-lt"/>
              <a:buAutoNum type="arabicPeriod"/>
            </a:pPr>
            <a:r>
              <a:rPr lang="en-US" dirty="0" smtClean="0"/>
              <a:t>It </a:t>
            </a:r>
            <a:r>
              <a:rPr lang="en-US" dirty="0"/>
              <a:t>has two data inputs Do and D₁, one select input S, an enable input </a:t>
            </a:r>
            <a:r>
              <a:rPr lang="en-US" dirty="0" smtClean="0"/>
              <a:t>E and </a:t>
            </a:r>
            <a:r>
              <a:rPr lang="en-US" dirty="0"/>
              <a:t>one </a:t>
            </a:r>
            <a:r>
              <a:rPr lang="en-US" dirty="0" smtClean="0"/>
              <a:t>output Y. </a:t>
            </a:r>
          </a:p>
          <a:p>
            <a:pPr marL="342900" indent="-342900">
              <a:buFont typeface="+mj-lt"/>
              <a:buAutoNum type="arabicPeriod"/>
            </a:pPr>
            <a:r>
              <a:rPr lang="en-US" dirty="0" smtClean="0"/>
              <a:t>The </a:t>
            </a:r>
            <a:r>
              <a:rPr lang="en-US" dirty="0"/>
              <a:t>truth table of this MUX is shown in </a:t>
            </a:r>
            <a:r>
              <a:rPr lang="en-US" dirty="0" smtClean="0"/>
              <a:t>Fig. below</a:t>
            </a:r>
            <a:endParaRPr lang="en-US" dirty="0"/>
          </a:p>
        </p:txBody>
      </p:sp>
      <p:pic>
        <p:nvPicPr>
          <p:cNvPr id="1027" name="Picture 3" descr="C:\Users\pcp\Downloads\IMG_20211022_142605.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4097" t="32085" r="9138" b="37513"/>
          <a:stretch/>
        </p:blipFill>
        <p:spPr bwMode="auto">
          <a:xfrm>
            <a:off x="4300182" y="3710822"/>
            <a:ext cx="4462818" cy="208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5827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mage2.slideserve.com/4294729/4-to-1-multiplexer-logic-symbol-n.jpg"/>
          <p:cNvPicPr>
            <a:picLocks noChangeAspect="1" noChangeArrowheads="1"/>
          </p:cNvPicPr>
          <p:nvPr/>
        </p:nvPicPr>
        <p:blipFill rotWithShape="1">
          <a:blip r:embed="rId2">
            <a:extLst>
              <a:ext uri="{28A0092B-C50C-407E-A947-70E740481C1C}">
                <a14:useLocalDpi xmlns:a14="http://schemas.microsoft.com/office/drawing/2010/main" val="0"/>
              </a:ext>
            </a:extLst>
          </a:blip>
          <a:srcRect l="18358" t="31288" r="19552" b="23955"/>
          <a:stretch/>
        </p:blipFill>
        <p:spPr bwMode="auto">
          <a:xfrm>
            <a:off x="304801" y="1019034"/>
            <a:ext cx="3886200" cy="256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2000" y="35088"/>
            <a:ext cx="7772400" cy="923330"/>
          </a:xfrm>
          <a:prstGeom prst="rect">
            <a:avLst/>
          </a:prstGeom>
          <a:noFill/>
        </p:spPr>
        <p:txBody>
          <a:bodyPr wrap="square" rtlCol="0">
            <a:spAutoFit/>
          </a:bodyPr>
          <a:lstStyle/>
          <a:p>
            <a:pPr algn="ctr"/>
            <a:r>
              <a:rPr lang="en-US" sz="3600" dirty="0" smtClean="0">
                <a:solidFill>
                  <a:srgbClr val="FF0000"/>
                </a:solidFill>
                <a:latin typeface="Times New Roman" pitchFamily="18" charset="0"/>
                <a:cs typeface="Times New Roman" pitchFamily="18" charset="0"/>
              </a:rPr>
              <a:t>4:1 Multiplexer</a:t>
            </a:r>
          </a:p>
          <a:p>
            <a:r>
              <a:rPr lang="en-US" dirty="0" smtClean="0">
                <a:solidFill>
                  <a:srgbClr val="7030A0"/>
                </a:solidFill>
                <a:latin typeface="Times New Roman" pitchFamily="18" charset="0"/>
                <a:cs typeface="Times New Roman" pitchFamily="18" charset="0"/>
              </a:rPr>
              <a:t>Explain the operation of 4:1 Mux using logic diagram</a:t>
            </a:r>
            <a:endParaRPr lang="en-US" dirty="0">
              <a:solidFill>
                <a:srgbClr val="7030A0"/>
              </a:solidFill>
              <a:latin typeface="Times New Roman" pitchFamily="18" charset="0"/>
              <a:cs typeface="Times New Roman" pitchFamily="18" charset="0"/>
            </a:endParaRP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745" t="19596" r="19802" b="7520"/>
          <a:stretch/>
        </p:blipFill>
        <p:spPr bwMode="auto">
          <a:xfrm>
            <a:off x="762000" y="3697440"/>
            <a:ext cx="2971800" cy="2944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C:\Users\pcp\Downloads\IMG_20211022_142612.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7281" t="24875" r="5423" b="8657"/>
          <a:stretch/>
        </p:blipFill>
        <p:spPr bwMode="auto">
          <a:xfrm>
            <a:off x="4633415" y="1699946"/>
            <a:ext cx="4490114" cy="51580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8508" t="34502" r="27512" b="16215"/>
          <a:stretch/>
        </p:blipFill>
        <p:spPr bwMode="auto">
          <a:xfrm>
            <a:off x="6152866" y="35088"/>
            <a:ext cx="3016155" cy="253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21766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990600"/>
            <a:ext cx="7239000" cy="3693319"/>
          </a:xfrm>
          <a:prstGeom prst="rect">
            <a:avLst/>
          </a:prstGeom>
          <a:noFill/>
        </p:spPr>
        <p:txBody>
          <a:bodyPr wrap="square" rtlCol="0">
            <a:spAutoFit/>
          </a:bodyPr>
          <a:lstStyle/>
          <a:p>
            <a:pPr marL="342900" indent="-342900">
              <a:buFont typeface="+mj-lt"/>
              <a:buAutoNum type="arabicPeriod"/>
            </a:pPr>
            <a:r>
              <a:rPr lang="en-US" dirty="0"/>
              <a:t/>
            </a:r>
            <a:br>
              <a:rPr lang="en-US" dirty="0"/>
            </a:br>
            <a:r>
              <a:rPr lang="en-US" dirty="0">
                <a:latin typeface="Times New Roman" pitchFamily="18" charset="0"/>
                <a:cs typeface="Times New Roman" pitchFamily="18" charset="0"/>
              </a:rPr>
              <a:t>Fig. shows the block diagram of a 4: 1 multiplexer and Table </a:t>
            </a:r>
            <a:r>
              <a:rPr lang="en-US" dirty="0" smtClean="0">
                <a:latin typeface="Times New Roman" pitchFamily="18" charset="0"/>
                <a:cs typeface="Times New Roman" pitchFamily="18" charset="0"/>
              </a:rPr>
              <a:t>gives </a:t>
            </a:r>
            <a:r>
              <a:rPr lang="en-US" dirty="0">
                <a:latin typeface="Times New Roman" pitchFamily="18" charset="0"/>
                <a:cs typeface="Times New Roman" pitchFamily="18" charset="0"/>
              </a:rPr>
              <a:t>its truth table.</a:t>
            </a:r>
          </a:p>
          <a:p>
            <a:pPr marL="342900" indent="-342900">
              <a:buFont typeface="+mj-lt"/>
              <a:buAutoNum type="arabicPeriod"/>
            </a:pPr>
            <a:r>
              <a:rPr lang="en-US" dirty="0">
                <a:latin typeface="Times New Roman" pitchFamily="18" charset="0"/>
                <a:cs typeface="Times New Roman" pitchFamily="18" charset="0"/>
              </a:rPr>
              <a:t>Note that n = 4 hence number of select lines i.e. m = 2 so that 2 = n. </a:t>
            </a:r>
          </a:p>
          <a:p>
            <a:pPr marL="342900" indent="-342900">
              <a:buFont typeface="+mj-lt"/>
              <a:buAutoNum type="arabicPeriod"/>
            </a:pPr>
            <a:r>
              <a:rPr lang="en-US" dirty="0">
                <a:latin typeface="Times New Roman" pitchFamily="18" charset="0"/>
                <a:cs typeface="Times New Roman" pitchFamily="18" charset="0"/>
              </a:rPr>
              <a:t>The truth table tells us that if S₁ So 00, the data bit Do is selected and routed to output Y = Do </a:t>
            </a:r>
            <a:endParaRPr lang="en-US" dirty="0" smtClean="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Similarly </a:t>
            </a:r>
            <a:r>
              <a:rPr lang="en-US" dirty="0">
                <a:latin typeface="Times New Roman" pitchFamily="18" charset="0"/>
                <a:cs typeface="Times New Roman" pitchFamily="18" charset="0"/>
              </a:rPr>
              <a:t>if S₁ So 01, then D₁ is selected and routed to the output Y = D₁ </a:t>
            </a:r>
            <a:endParaRPr lang="en-US" dirty="0" smtClean="0">
              <a:latin typeface="Times New Roman" pitchFamily="18" charset="0"/>
              <a:cs typeface="Times New Roman" pitchFamily="18" charset="0"/>
            </a:endParaRPr>
          </a:p>
          <a:p>
            <a:pPr marL="342900" indent="-342900">
              <a:buFont typeface="+mj-lt"/>
              <a:buAutoNum type="arabicPeriod"/>
            </a:pPr>
            <a:r>
              <a:rPr lang="en-US" dirty="0" smtClean="0">
                <a:latin typeface="Times New Roman" pitchFamily="18" charset="0"/>
                <a:cs typeface="Times New Roman" pitchFamily="18" charset="0"/>
              </a:rPr>
              <a:t>Y </a:t>
            </a:r>
            <a:r>
              <a:rPr lang="en-US" dirty="0">
                <a:latin typeface="Times New Roman" pitchFamily="18" charset="0"/>
                <a:cs typeface="Times New Roman" pitchFamily="18" charset="0"/>
              </a:rPr>
              <a:t>= D₂ for S₁ So = 10 and Y = D3 for S₁ So 11</a:t>
            </a:r>
          </a:p>
          <a:p>
            <a:pPr marL="342900" indent="-342900">
              <a:buFont typeface="+mj-lt"/>
              <a:buAutoNum type="arabicPeriod"/>
            </a:pPr>
            <a:r>
              <a:rPr lang="en-US" dirty="0" smtClean="0">
                <a:latin typeface="Times New Roman" pitchFamily="18" charset="0"/>
                <a:cs typeface="Times New Roman" pitchFamily="18" charset="0"/>
              </a:rPr>
              <a:t>Hence </a:t>
            </a:r>
            <a:r>
              <a:rPr lang="en-US" dirty="0">
                <a:latin typeface="Times New Roman" pitchFamily="18" charset="0"/>
                <a:cs typeface="Times New Roman" pitchFamily="18" charset="0"/>
              </a:rPr>
              <a:t>the logical expression for output in the SOP form is as follows:</a:t>
            </a:r>
          </a:p>
          <a:p>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Y </a:t>
            </a:r>
            <a:r>
              <a:rPr lang="en-US" dirty="0">
                <a:latin typeface="Times New Roman" pitchFamily="18" charset="0"/>
                <a:cs typeface="Times New Roman" pitchFamily="18" charset="0"/>
              </a:rPr>
              <a:t>= S₁ So Do + S₁ So D₁ + S₁ So D₂ + S₁ So </a:t>
            </a:r>
            <a:r>
              <a:rPr lang="en-US" dirty="0" smtClean="0">
                <a:latin typeface="Times New Roman" pitchFamily="18" charset="0"/>
                <a:cs typeface="Times New Roman" pitchFamily="18" charset="0"/>
              </a:rPr>
              <a:t>D3</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This expression can be realized using basic gates as shown in</a:t>
            </a:r>
          </a:p>
          <a:p>
            <a:endParaRPr lang="en-US" dirty="0"/>
          </a:p>
        </p:txBody>
      </p:sp>
      <p:cxnSp>
        <p:nvCxnSpPr>
          <p:cNvPr id="6" name="Straight Connector 5"/>
          <p:cNvCxnSpPr/>
          <p:nvPr/>
        </p:nvCxnSpPr>
        <p:spPr>
          <a:xfrm>
            <a:off x="2819400" y="3810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24200" y="3810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10000" y="3810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76600" y="4267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53000" y="3810000"/>
            <a:ext cx="152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1486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85800"/>
          </a:xfrm>
        </p:spPr>
        <p:txBody>
          <a:bodyPr>
            <a:normAutofit fontScale="90000"/>
          </a:bodyPr>
          <a:lstStyle/>
          <a:p>
            <a:pPr marL="0" indent="0"/>
            <a:r>
              <a:rPr lang="en-US" dirty="0" smtClean="0">
                <a:latin typeface="Times New Roman" pitchFamily="18" charset="0"/>
                <a:cs typeface="Times New Roman" pitchFamily="18" charset="0"/>
              </a:rPr>
              <a:t>1. </a:t>
            </a:r>
            <a:r>
              <a:rPr lang="en-US" b="1" dirty="0" smtClean="0">
                <a:latin typeface="Times New Roman" pitchFamily="18" charset="0"/>
                <a:cs typeface="Times New Roman" pitchFamily="18" charset="0"/>
              </a:rPr>
              <a:t>Sum-of-products form (SOP)</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0" y="1600200"/>
            <a:ext cx="8686800" cy="4876800"/>
          </a:xfrm>
        </p:spPr>
        <p:txBody>
          <a:bodyPr>
            <a:normAutofit/>
          </a:bodyPr>
          <a:lstStyle/>
          <a:p>
            <a:pPr marL="0" indent="0">
              <a:buNone/>
            </a:pPr>
            <a:r>
              <a:rPr lang="es-ES" dirty="0"/>
              <a:t>Y </a:t>
            </a:r>
            <a:r>
              <a:rPr lang="es-ES" dirty="0" smtClean="0"/>
              <a:t>=ABC+BCD+ABD</a:t>
            </a:r>
            <a:endParaRPr lang="es-ES" dirty="0"/>
          </a:p>
          <a:p>
            <a:pPr marL="0" indent="0">
              <a:buNone/>
            </a:pPr>
            <a:r>
              <a:rPr lang="es-ES" dirty="0"/>
              <a:t>A = XY+XY+XỸ</a:t>
            </a:r>
          </a:p>
          <a:p>
            <a:pPr marL="0" indent="0">
              <a:buNone/>
            </a:pPr>
            <a:r>
              <a:rPr lang="es-ES" dirty="0" smtClean="0"/>
              <a:t>Y </a:t>
            </a:r>
            <a:r>
              <a:rPr lang="es-ES" dirty="0"/>
              <a:t>= PO+POR + </a:t>
            </a:r>
            <a:r>
              <a:rPr lang="es-ES" dirty="0" smtClean="0"/>
              <a:t>POR</a:t>
            </a:r>
          </a:p>
          <a:p>
            <a:pPr marL="0" indent="0">
              <a:buNone/>
            </a:pPr>
            <a:r>
              <a:rPr lang="en-US" b="1" dirty="0" smtClean="0">
                <a:latin typeface="Times New Roman" pitchFamily="18" charset="0"/>
                <a:cs typeface="Times New Roman" pitchFamily="18" charset="0"/>
              </a:rPr>
              <a:t>                    2 </a:t>
            </a:r>
            <a:r>
              <a:rPr lang="en-US" b="1" dirty="0">
                <a:latin typeface="Times New Roman" pitchFamily="18" charset="0"/>
                <a:cs typeface="Times New Roman" pitchFamily="18" charset="0"/>
              </a:rPr>
              <a:t>Product-of-Sums form (POS</a:t>
            </a:r>
            <a:r>
              <a:rPr lang="en-US" b="1" dirty="0" smtClean="0">
                <a:latin typeface="Times New Roman" pitchFamily="18" charset="0"/>
                <a:cs typeface="Times New Roman" pitchFamily="18" charset="0"/>
              </a:rPr>
              <a:t>)</a:t>
            </a:r>
          </a:p>
          <a:p>
            <a:pPr marL="0" indent="0">
              <a:buNone/>
            </a:pPr>
            <a:r>
              <a:rPr lang="es-ES" dirty="0"/>
              <a:t>Y = (A+B+C).(A + B).(A + C)</a:t>
            </a:r>
          </a:p>
          <a:p>
            <a:pPr marL="0" indent="0">
              <a:buNone/>
            </a:pPr>
            <a:r>
              <a:rPr lang="es-ES" dirty="0"/>
              <a:t>A = (X+Y). (X+Y+Z)</a:t>
            </a:r>
          </a:p>
          <a:p>
            <a:pPr marL="0" indent="0">
              <a:buNone/>
            </a:pPr>
            <a:r>
              <a:rPr lang="es-ES" dirty="0"/>
              <a:t>Y = (P+R).(P+Q). (P+R)</a:t>
            </a:r>
          </a:p>
          <a:p>
            <a:pPr marL="0" indent="0">
              <a:buNone/>
            </a:pPr>
            <a:r>
              <a:rPr lang="es-ES" dirty="0"/>
              <a:t>Z=(A+B).(C+D)</a:t>
            </a:r>
          </a:p>
          <a:p>
            <a:pPr marL="0" indent="0">
              <a:buNone/>
            </a:pPr>
            <a:endParaRPr lang="en-US" b="1" dirty="0" smtClean="0">
              <a:latin typeface="Times New Roman" pitchFamily="18" charset="0"/>
              <a:cs typeface="Times New Roman" pitchFamily="18" charset="0"/>
            </a:endParaRPr>
          </a:p>
          <a:p>
            <a:pPr marL="0" indent="0">
              <a:buNone/>
            </a:pPr>
            <a:endParaRPr lang="es-ES" dirty="0"/>
          </a:p>
          <a:p>
            <a:endParaRPr lang="en-US" dirty="0"/>
          </a:p>
        </p:txBody>
      </p:sp>
    </p:spTree>
    <p:extLst>
      <p:ext uri="{BB962C8B-B14F-4D97-AF65-F5344CB8AC3E}">
        <p14:creationId xmlns:p14="http://schemas.microsoft.com/office/powerpoint/2010/main" val="27703381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IN" dirty="0" smtClean="0">
                <a:solidFill>
                  <a:srgbClr val="FF0000"/>
                </a:solidFill>
                <a:latin typeface="Times New Roman" pitchFamily="18" charset="0"/>
                <a:cs typeface="Times New Roman" pitchFamily="18" charset="0"/>
              </a:rPr>
              <a:t>8:1 </a:t>
            </a:r>
            <a:r>
              <a:rPr lang="en-IN" dirty="0">
                <a:solidFill>
                  <a:srgbClr val="FF0000"/>
                </a:solidFill>
                <a:latin typeface="Times New Roman" pitchFamily="18" charset="0"/>
                <a:cs typeface="Times New Roman" pitchFamily="18" charset="0"/>
              </a:rPr>
              <a:t>Multiplexer</a:t>
            </a:r>
            <a:endParaRPr lang="en-US" dirty="0"/>
          </a:p>
        </p:txBody>
      </p:sp>
      <p:sp>
        <p:nvSpPr>
          <p:cNvPr id="4" name="AutoShape 2" descr="Multiplexer (MUX) and Multiplexi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575" y="1524000"/>
            <a:ext cx="399784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819400" y="4495800"/>
            <a:ext cx="1219200" cy="3048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083024332"/>
              </p:ext>
            </p:extLst>
          </p:nvPr>
        </p:nvGraphicFramePr>
        <p:xfrm>
          <a:off x="4419600" y="1295400"/>
          <a:ext cx="4572000" cy="3977640"/>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370840">
                <a:tc>
                  <a:txBody>
                    <a:bodyPr/>
                    <a:lstStyle/>
                    <a:p>
                      <a:pPr algn="ctr"/>
                      <a:r>
                        <a:rPr lang="en-US" dirty="0" smtClean="0"/>
                        <a:t>Enable</a:t>
                      </a:r>
                    </a:p>
                    <a:p>
                      <a:pPr algn="ctr"/>
                      <a:r>
                        <a:rPr lang="en-US" dirty="0" smtClean="0"/>
                        <a:t>E</a:t>
                      </a:r>
                      <a:endParaRPr lang="en-US" dirty="0"/>
                    </a:p>
                  </a:txBody>
                  <a:tcPr/>
                </a:tc>
                <a:tc>
                  <a:txBody>
                    <a:bodyPr/>
                    <a:lstStyle/>
                    <a:p>
                      <a:pPr algn="ctr"/>
                      <a:r>
                        <a:rPr lang="en-US" dirty="0" smtClean="0"/>
                        <a:t>S2</a:t>
                      </a:r>
                      <a:endParaRPr lang="en-US" dirty="0"/>
                    </a:p>
                  </a:txBody>
                  <a:tcPr/>
                </a:tc>
                <a:tc>
                  <a:txBody>
                    <a:bodyPr/>
                    <a:lstStyle/>
                    <a:p>
                      <a:pPr algn="ctr"/>
                      <a:r>
                        <a:rPr lang="en-US" dirty="0" smtClean="0"/>
                        <a:t>S1</a:t>
                      </a:r>
                      <a:endParaRPr lang="en-US" dirty="0"/>
                    </a:p>
                  </a:txBody>
                  <a:tcPr/>
                </a:tc>
                <a:tc>
                  <a:txBody>
                    <a:bodyPr/>
                    <a:lstStyle/>
                    <a:p>
                      <a:pPr algn="ctr"/>
                      <a:r>
                        <a:rPr lang="en-US" dirty="0" smtClean="0"/>
                        <a:t>S0</a:t>
                      </a:r>
                      <a:endParaRPr lang="en-US" dirty="0"/>
                    </a:p>
                  </a:txBody>
                  <a:tcPr/>
                </a:tc>
                <a:tc>
                  <a:txBody>
                    <a:bodyPr/>
                    <a:lstStyle/>
                    <a:p>
                      <a:pPr algn="ctr"/>
                      <a:r>
                        <a:rPr lang="en-US" dirty="0" smtClean="0"/>
                        <a:t>Output Y</a:t>
                      </a:r>
                      <a:endParaRPr lang="en-US" dirty="0"/>
                    </a:p>
                  </a:txBody>
                  <a:tcPr/>
                </a:tc>
              </a:tr>
              <a:tr h="370840">
                <a:tc>
                  <a:txBody>
                    <a:bodyPr/>
                    <a:lstStyle/>
                    <a:p>
                      <a:r>
                        <a:rPr lang="en-US" dirty="0" smtClean="0"/>
                        <a:t>0</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D0</a:t>
                      </a:r>
                      <a:r>
                        <a:rPr lang="en-US" baseline="0" dirty="0" smtClean="0"/>
                        <a:t> </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D1</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D2</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D3</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D4</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D5</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D6</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D7</a:t>
                      </a:r>
                      <a:endParaRPr lang="en-US" dirty="0"/>
                    </a:p>
                  </a:txBody>
                  <a:tcPr/>
                </a:tc>
              </a:tr>
            </a:tbl>
          </a:graphicData>
        </a:graphic>
      </p:graphicFrame>
    </p:spTree>
    <p:extLst>
      <p:ext uri="{BB962C8B-B14F-4D97-AF65-F5344CB8AC3E}">
        <p14:creationId xmlns:p14="http://schemas.microsoft.com/office/powerpoint/2010/main" val="6730800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5943600"/>
          </a:xfrm>
        </p:spPr>
        <p:txBody>
          <a:bodyPr>
            <a:normAutofit fontScale="70000" lnSpcReduction="20000"/>
          </a:bodyPr>
          <a:lstStyle/>
          <a:p>
            <a:pPr marL="514350" indent="-514350">
              <a:buFont typeface="+mj-lt"/>
              <a:buAutoNum type="arabicPeriod"/>
            </a:pPr>
            <a:r>
              <a:rPr lang="en-US" dirty="0">
                <a:latin typeface="Times New Roman" pitchFamily="18" charset="0"/>
                <a:cs typeface="Times New Roman" pitchFamily="18" charset="0"/>
              </a:rPr>
              <a:t>The block diagram of an 8 1 MUX is shown in Fig. </a:t>
            </a:r>
            <a:r>
              <a:rPr lang="en-US" dirty="0" smtClean="0">
                <a:latin typeface="Times New Roman" pitchFamily="18" charset="0"/>
                <a:cs typeface="Times New Roman" pitchFamily="18" charset="0"/>
              </a:rPr>
              <a:t>1and </a:t>
            </a:r>
            <a:r>
              <a:rPr lang="en-US" dirty="0">
                <a:latin typeface="Times New Roman" pitchFamily="18" charset="0"/>
                <a:cs typeface="Times New Roman" pitchFamily="18" charset="0"/>
              </a:rPr>
              <a:t>its truth table is shown in Fig. </a:t>
            </a:r>
            <a:r>
              <a:rPr lang="en-US" dirty="0" smtClean="0">
                <a:latin typeface="Times New Roman" pitchFamily="18" charset="0"/>
                <a:cs typeface="Times New Roman" pitchFamily="18" charset="0"/>
              </a:rPr>
              <a:t>2 .It </a:t>
            </a:r>
            <a:r>
              <a:rPr lang="en-US" dirty="0">
                <a:latin typeface="Times New Roman" pitchFamily="18" charset="0"/>
                <a:cs typeface="Times New Roman" pitchFamily="18" charset="0"/>
              </a:rPr>
              <a:t>has eight data inputs, one enable input, three select inputs and one output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Operating principle :</a:t>
            </a:r>
          </a:p>
          <a:p>
            <a:pPr marL="514350" indent="-514350">
              <a:buFont typeface="+mj-lt"/>
              <a:buAutoNum type="arabicPeriod"/>
            </a:pPr>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the strobe or enable input is 0, the multiplexer will be 0 irrespective of any input. With E = 1, we can select any one of the eight data inputs and of </a:t>
            </a:r>
            <a:r>
              <a:rPr lang="en-US" dirty="0" smtClean="0">
                <a:latin typeface="Times New Roman" pitchFamily="18" charset="0"/>
                <a:cs typeface="Times New Roman" pitchFamily="18" charset="0"/>
              </a:rPr>
              <a:t>the connect </a:t>
            </a:r>
            <a:r>
              <a:rPr lang="en-US" dirty="0">
                <a:latin typeface="Times New Roman" pitchFamily="18" charset="0"/>
                <a:cs typeface="Times New Roman" pitchFamily="18" charset="0"/>
              </a:rPr>
              <a:t>it to the </a:t>
            </a:r>
            <a:r>
              <a:rPr lang="en-US" dirty="0" smtClean="0">
                <a:latin typeface="Times New Roman" pitchFamily="18" charset="0"/>
                <a:cs typeface="Times New Roman" pitchFamily="18" charset="0"/>
              </a:rPr>
              <a:t>output. </a:t>
            </a:r>
          </a:p>
          <a:p>
            <a:pPr marL="514350" indent="-514350">
              <a:buFont typeface="+mj-lt"/>
              <a:buAutoNum type="arabicPeriod"/>
            </a:pPr>
            <a:r>
              <a:rPr lang="en-US" dirty="0" smtClean="0">
                <a:latin typeface="Times New Roman" pitchFamily="18" charset="0"/>
                <a:cs typeface="Times New Roman" pitchFamily="18" charset="0"/>
              </a:rPr>
              <a:t>For </a:t>
            </a:r>
            <a:r>
              <a:rPr lang="en-US" dirty="0">
                <a:latin typeface="Times New Roman" pitchFamily="18" charset="0"/>
                <a:cs typeface="Times New Roman" pitchFamily="18" charset="0"/>
              </a:rPr>
              <a:t>example if S₂ S, So = 0 1 1 then the data input D, </a:t>
            </a:r>
            <a:r>
              <a:rPr lang="en-US" dirty="0" smtClean="0">
                <a:latin typeface="Times New Roman" pitchFamily="18" charset="0"/>
                <a:cs typeface="Times New Roman" pitchFamily="18" charset="0"/>
              </a:rPr>
              <a:t>is selected </a:t>
            </a:r>
            <a:r>
              <a:rPr lang="en-US" dirty="0">
                <a:latin typeface="Times New Roman" pitchFamily="18" charset="0"/>
                <a:cs typeface="Times New Roman" pitchFamily="18" charset="0"/>
              </a:rPr>
              <a:t>and output Y will follow the selected input D3.</a:t>
            </a:r>
          </a:p>
          <a:p>
            <a:pPr marL="514350" indent="-514350">
              <a:buFont typeface="+mj-lt"/>
              <a:buAutoNum type="arabicPeriod"/>
            </a:pPr>
            <a:r>
              <a:rPr lang="en-US" dirty="0" smtClean="0">
                <a:latin typeface="Times New Roman" pitchFamily="18" charset="0"/>
                <a:cs typeface="Times New Roman" pitchFamily="18" charset="0"/>
              </a:rPr>
              <a:t>Realization </a:t>
            </a:r>
            <a:r>
              <a:rPr lang="en-US" dirty="0">
                <a:latin typeface="Times New Roman" pitchFamily="18" charset="0"/>
                <a:cs typeface="Times New Roman" pitchFamily="18" charset="0"/>
              </a:rPr>
              <a:t>using gates :</a:t>
            </a:r>
          </a:p>
          <a:p>
            <a:pPr marL="514350" indent="-514350">
              <a:buFont typeface="+mj-lt"/>
              <a:buAutoNum type="arabicPeriod"/>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expression for output Y can be obtained from the truth table of Fig. </a:t>
            </a:r>
            <a:r>
              <a:rPr lang="en-US" dirty="0" smtClean="0">
                <a:latin typeface="Times New Roman" pitchFamily="18" charset="0"/>
                <a:cs typeface="Times New Roman" pitchFamily="18" charset="0"/>
              </a:rPr>
              <a:t>as</a:t>
            </a:r>
            <a:endParaRPr lang="en-US" dirty="0">
              <a:latin typeface="Times New Roman" pitchFamily="18" charset="0"/>
              <a:cs typeface="Times New Roman" pitchFamily="18" charset="0"/>
            </a:endParaRPr>
          </a:p>
          <a:p>
            <a:pPr marL="0" indent="0">
              <a:buNone/>
            </a:pPr>
            <a:endParaRPr lang="en-US" dirty="0" smtClean="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Y </a:t>
            </a:r>
            <a:r>
              <a:rPr lang="en-US" dirty="0">
                <a:latin typeface="Times New Roman" pitchFamily="18" charset="0"/>
                <a:cs typeface="Times New Roman" pitchFamily="18" charset="0"/>
              </a:rPr>
              <a:t>= E</a:t>
            </a:r>
            <a:r>
              <a:rPr lang="en-US" dirty="0" smtClean="0">
                <a:latin typeface="Times New Roman" pitchFamily="18" charset="0"/>
                <a:cs typeface="Times New Roman" pitchFamily="18" charset="0"/>
              </a:rPr>
              <a:t>.[S₂ </a:t>
            </a:r>
            <a:r>
              <a:rPr lang="en-US" dirty="0">
                <a:latin typeface="Times New Roman" pitchFamily="18" charset="0"/>
                <a:cs typeface="Times New Roman" pitchFamily="18" charset="0"/>
              </a:rPr>
              <a:t>S</a:t>
            </a:r>
            <a:r>
              <a:rPr lang="en-US" dirty="0" smtClean="0">
                <a:latin typeface="Times New Roman" pitchFamily="18" charset="0"/>
                <a:cs typeface="Times New Roman" pitchFamily="18" charset="0"/>
              </a:rPr>
              <a:t>₁ S0 </a:t>
            </a:r>
            <a:r>
              <a:rPr lang="en-US" dirty="0">
                <a:latin typeface="Times New Roman" pitchFamily="18" charset="0"/>
                <a:cs typeface="Times New Roman" pitchFamily="18" charset="0"/>
              </a:rPr>
              <a:t>Do + </a:t>
            </a:r>
            <a:r>
              <a:rPr lang="en-US" dirty="0" smtClean="0">
                <a:latin typeface="Times New Roman" pitchFamily="18" charset="0"/>
                <a:cs typeface="Times New Roman" pitchFamily="18" charset="0"/>
              </a:rPr>
              <a:t>S₂ S₁ </a:t>
            </a:r>
            <a:r>
              <a:rPr lang="en-US" dirty="0">
                <a:latin typeface="Times New Roman" pitchFamily="18" charset="0"/>
                <a:cs typeface="Times New Roman" pitchFamily="18" charset="0"/>
              </a:rPr>
              <a:t>So D</a:t>
            </a:r>
            <a:r>
              <a:rPr lang="en-US" dirty="0" smtClean="0">
                <a:latin typeface="Times New Roman" pitchFamily="18" charset="0"/>
                <a:cs typeface="Times New Roman" pitchFamily="18" charset="0"/>
              </a:rPr>
              <a:t>₁ + </a:t>
            </a:r>
            <a:r>
              <a:rPr lang="en-US" dirty="0">
                <a:latin typeface="Times New Roman" pitchFamily="18" charset="0"/>
                <a:cs typeface="Times New Roman" pitchFamily="18" charset="0"/>
              </a:rPr>
              <a:t>S₂ S₁ </a:t>
            </a:r>
            <a:r>
              <a:rPr lang="en-US" dirty="0" smtClean="0">
                <a:latin typeface="Times New Roman" pitchFamily="18" charset="0"/>
                <a:cs typeface="Times New Roman" pitchFamily="18" charset="0"/>
              </a:rPr>
              <a:t>S0 </a:t>
            </a:r>
            <a:r>
              <a:rPr lang="en-US" dirty="0">
                <a:latin typeface="Times New Roman" pitchFamily="18" charset="0"/>
                <a:cs typeface="Times New Roman" pitchFamily="18" charset="0"/>
              </a:rPr>
              <a:t>D₂ + S₂ S₁ </a:t>
            </a:r>
            <a:r>
              <a:rPr lang="en-US" dirty="0" smtClean="0">
                <a:latin typeface="Times New Roman" pitchFamily="18" charset="0"/>
                <a:cs typeface="Times New Roman" pitchFamily="18" charset="0"/>
              </a:rPr>
              <a:t>S0 D3 + </a:t>
            </a:r>
            <a:r>
              <a:rPr lang="en-US" dirty="0">
                <a:latin typeface="Times New Roman" pitchFamily="18" charset="0"/>
                <a:cs typeface="Times New Roman" pitchFamily="18" charset="0"/>
              </a:rPr>
              <a:t>S₂ S₁ So D4+ S₂ S₁ </a:t>
            </a:r>
            <a:r>
              <a:rPr lang="en-US" dirty="0" smtClean="0">
                <a:latin typeface="Times New Roman" pitchFamily="18" charset="0"/>
                <a:cs typeface="Times New Roman" pitchFamily="18" charset="0"/>
              </a:rPr>
              <a:t>SO D5   + </a:t>
            </a:r>
            <a:r>
              <a:rPr lang="en-US" dirty="0">
                <a:latin typeface="Times New Roman" pitchFamily="18" charset="0"/>
                <a:cs typeface="Times New Roman" pitchFamily="18" charset="0"/>
              </a:rPr>
              <a:t>S₂ S₁ So D6+ S₂ S₁ SqD7 </a:t>
            </a:r>
            <a:r>
              <a:rPr lang="en-US"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5. The </a:t>
            </a:r>
            <a:r>
              <a:rPr lang="en-US" dirty="0">
                <a:latin typeface="Times New Roman" pitchFamily="18" charset="0"/>
                <a:cs typeface="Times New Roman" pitchFamily="18" charset="0"/>
              </a:rPr>
              <a:t>realization of 8 : 1 MUX using gates is shown in Fig. </a:t>
            </a:r>
          </a:p>
        </p:txBody>
      </p:sp>
    </p:spTree>
    <p:extLst>
      <p:ext uri="{BB962C8B-B14F-4D97-AF65-F5344CB8AC3E}">
        <p14:creationId xmlns:p14="http://schemas.microsoft.com/office/powerpoint/2010/main" val="13533649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cp\Downloads\IMG_20211022_14262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4627" t="13730" r="12853" b="4478"/>
          <a:stretch/>
        </p:blipFill>
        <p:spPr bwMode="auto">
          <a:xfrm>
            <a:off x="1219200" y="381000"/>
            <a:ext cx="6096000" cy="590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928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400"/>
            <a:ext cx="8229600" cy="4525963"/>
          </a:xfrm>
        </p:spPr>
        <p:txBody>
          <a:bodyPr>
            <a:normAutofit/>
          </a:bodyPr>
          <a:lstStyle/>
          <a:p>
            <a:r>
              <a:rPr lang="en-US" sz="2400" dirty="0" smtClean="0">
                <a:latin typeface="Times New Roman" pitchFamily="18" charset="0"/>
                <a:cs typeface="Times New Roman" pitchFamily="18" charset="0"/>
              </a:rPr>
              <a:t>Some </a:t>
            </a:r>
            <a:r>
              <a:rPr lang="en-US" sz="2400" dirty="0">
                <a:latin typeface="Times New Roman" pitchFamily="18" charset="0"/>
                <a:cs typeface="Times New Roman" pitchFamily="18" charset="0"/>
              </a:rPr>
              <a:t>of the important applications of a multiplexer are as follows:</a:t>
            </a:r>
          </a:p>
          <a:p>
            <a:pPr marL="0" indent="0">
              <a:buNone/>
            </a:pPr>
            <a:r>
              <a:rPr lang="en-US" sz="2400" dirty="0">
                <a:latin typeface="Times New Roman" pitchFamily="18" charset="0"/>
                <a:cs typeface="Times New Roman" pitchFamily="18" charset="0"/>
              </a:rPr>
              <a:t> 1. It is used as a data selector to select one out of many data inputs.</a:t>
            </a:r>
          </a:p>
          <a:p>
            <a:pPr marL="0" indent="0">
              <a:buNone/>
            </a:pPr>
            <a:r>
              <a:rPr lang="en-US" sz="2400" dirty="0">
                <a:latin typeface="Times New Roman" pitchFamily="18" charset="0"/>
                <a:cs typeface="Times New Roman" pitchFamily="18" charset="0"/>
              </a:rPr>
              <a:t>2. It is used for simplification of logic design.</a:t>
            </a:r>
          </a:p>
          <a:p>
            <a:pPr marL="0" indent="0">
              <a:buNone/>
            </a:pPr>
            <a:r>
              <a:rPr lang="en-US" sz="2400" dirty="0">
                <a:latin typeface="Times New Roman" pitchFamily="18" charset="0"/>
                <a:cs typeface="Times New Roman" pitchFamily="18" charset="0"/>
              </a:rPr>
              <a:t>3. In the data acquisition system. In designing the combinational circuits.</a:t>
            </a:r>
          </a:p>
          <a:p>
            <a:pPr marL="0" indent="0">
              <a:buNone/>
            </a:pPr>
            <a:r>
              <a:rPr lang="en-US" sz="2400" dirty="0">
                <a:latin typeface="Times New Roman" pitchFamily="18" charset="0"/>
                <a:cs typeface="Times New Roman" pitchFamily="18" charset="0"/>
              </a:rPr>
              <a:t>4.In the D/A converters.</a:t>
            </a:r>
          </a:p>
          <a:p>
            <a:pPr marL="0" indent="0">
              <a:buNone/>
            </a:pPr>
            <a:r>
              <a:rPr lang="en-US" sz="2400" dirty="0">
                <a:latin typeface="Times New Roman" pitchFamily="18" charset="0"/>
                <a:cs typeface="Times New Roman" pitchFamily="18" charset="0"/>
              </a:rPr>
              <a:t>5.To minimize the number of connections in a logic circuit.</a:t>
            </a:r>
          </a:p>
          <a:p>
            <a:endParaRPr lang="en-US" dirty="0"/>
          </a:p>
        </p:txBody>
      </p:sp>
      <p:sp>
        <p:nvSpPr>
          <p:cNvPr id="4" name="TextBox 3"/>
          <p:cNvSpPr txBox="1"/>
          <p:nvPr/>
        </p:nvSpPr>
        <p:spPr>
          <a:xfrm>
            <a:off x="1066800" y="380999"/>
            <a:ext cx="8382000" cy="984885"/>
          </a:xfrm>
          <a:prstGeom prst="rect">
            <a:avLst/>
          </a:prstGeom>
          <a:noFill/>
        </p:spPr>
        <p:txBody>
          <a:bodyPr wrap="square" rtlCol="0">
            <a:spAutoFit/>
          </a:bodyPr>
          <a:lstStyle/>
          <a:p>
            <a:r>
              <a:rPr lang="en-US" sz="4000" dirty="0">
                <a:solidFill>
                  <a:srgbClr val="FF0000"/>
                </a:solidFill>
                <a:latin typeface="Times New Roman" pitchFamily="18" charset="0"/>
                <a:cs typeface="Times New Roman" pitchFamily="18" charset="0"/>
              </a:rPr>
              <a:t>Applications of a Multiplexer:</a:t>
            </a:r>
          </a:p>
          <a:p>
            <a:endParaRPr lang="en-US" dirty="0"/>
          </a:p>
        </p:txBody>
      </p:sp>
    </p:spTree>
    <p:extLst>
      <p:ext uri="{BB962C8B-B14F-4D97-AF65-F5344CB8AC3E}">
        <p14:creationId xmlns:p14="http://schemas.microsoft.com/office/powerpoint/2010/main" val="20342873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381000" y="152400"/>
            <a:ext cx="85344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4000" b="1" dirty="0">
                <a:solidFill>
                  <a:srgbClr val="FF0000"/>
                </a:solidFill>
                <a:latin typeface="Times New Roman" pitchFamily="18" charset="0"/>
                <a:cs typeface="Times New Roman" pitchFamily="18" charset="0"/>
              </a:rPr>
              <a:t>De-Multiplexer</a:t>
            </a:r>
          </a:p>
          <a:p>
            <a:pPr marL="742950" indent="-742950">
              <a:buFont typeface="+mj-lt"/>
              <a:buAutoNum type="arabicPeriod"/>
            </a:pPr>
            <a:endParaRPr lang="en-IN" sz="3600" b="1" dirty="0">
              <a:solidFill>
                <a:srgbClr val="FF0000"/>
              </a:solidFill>
              <a:latin typeface="Times New Roman" pitchFamily="18" charset="0"/>
              <a:cs typeface="Times New Roman" pitchFamily="18" charset="0"/>
            </a:endParaRPr>
          </a:p>
          <a:p>
            <a:pPr marL="514350" indent="-514350">
              <a:buFont typeface="+mj-lt"/>
              <a:buAutoNum type="arabicPeriod"/>
            </a:pPr>
            <a:r>
              <a:rPr lang="en-IN" sz="2400" dirty="0">
                <a:latin typeface="Times New Roman" pitchFamily="18" charset="0"/>
                <a:cs typeface="Times New Roman" pitchFamily="18" charset="0"/>
              </a:rPr>
              <a:t>The De-Multiplexer is a combinational logic circuit that performs the reverse operation of multiplexer (Several output lines, one input line). </a:t>
            </a:r>
          </a:p>
          <a:p>
            <a:pPr marL="514350" indent="-514350">
              <a:buFont typeface="+mj-lt"/>
              <a:buAutoNum type="arabicPeriod"/>
            </a:pPr>
            <a:r>
              <a:rPr lang="en-IN" sz="2400" dirty="0">
                <a:latin typeface="Times New Roman" pitchFamily="18" charset="0"/>
                <a:cs typeface="Times New Roman" pitchFamily="18" charset="0"/>
              </a:rPr>
              <a:t>De -Multiplexer means one to many</a:t>
            </a:r>
            <a:r>
              <a:rPr lang="en-IN" sz="2400" dirty="0" smtClean="0">
                <a:latin typeface="Times New Roman" pitchFamily="18" charset="0"/>
                <a:cs typeface="Times New Roman" pitchFamily="18" charset="0"/>
              </a:rPr>
              <a:t>.</a:t>
            </a:r>
          </a:p>
          <a:p>
            <a:pPr marL="514350" indent="-514350">
              <a:buFont typeface="+mj-lt"/>
              <a:buAutoNum type="arabicPeriod"/>
            </a:pPr>
            <a:r>
              <a:rPr lang="en-IN" sz="2400" dirty="0" smtClean="0">
                <a:latin typeface="Times New Roman" pitchFamily="18" charset="0"/>
                <a:cs typeface="Times New Roman" pitchFamily="18" charset="0"/>
              </a:rPr>
              <a:t> </a:t>
            </a:r>
            <a:r>
              <a:rPr lang="en-IN" sz="2400" dirty="0">
                <a:latin typeface="Times New Roman" pitchFamily="18" charset="0"/>
                <a:cs typeface="Times New Roman" pitchFamily="18" charset="0"/>
              </a:rPr>
              <a:t>A De-Multiplexer is a circuit with one input and many output. By applying control signal, we can steer any input to the output. Few types of De -Multiplexer are 1-to 2, 1-to-4, 1-to-8 and 1-to 16 De -Multiplexer .</a:t>
            </a:r>
          </a:p>
          <a:p>
            <a:pPr marL="514350" indent="-514350">
              <a:buFont typeface="+mj-lt"/>
              <a:buAutoNum type="arabicPeriod"/>
            </a:pPr>
            <a:r>
              <a:rPr lang="en-US" sz="2400" dirty="0">
                <a:latin typeface="Times New Roman" pitchFamily="18" charset="0"/>
                <a:cs typeface="Times New Roman" pitchFamily="18" charset="0"/>
              </a:rPr>
              <a:t>De-Multiplexer is the process of taking information from one input and transmitting the same over one of several outputs.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0144703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Autofit/>
          </a:bodyPr>
          <a:lstStyle/>
          <a:p>
            <a:r>
              <a:rPr lang="en-US" sz="2000" dirty="0">
                <a:solidFill>
                  <a:srgbClr val="7030A0"/>
                </a:solidFill>
              </a:rPr>
              <a:t>Define and draw the logical symbol of a demultiplexer.</a:t>
            </a:r>
          </a:p>
        </p:txBody>
      </p:sp>
      <p:sp>
        <p:nvSpPr>
          <p:cNvPr id="3" name="Content Placeholder 2"/>
          <p:cNvSpPr>
            <a:spLocks noGrp="1"/>
          </p:cNvSpPr>
          <p:nvPr>
            <p:ph idx="1"/>
          </p:nvPr>
        </p:nvSpPr>
        <p:spPr>
          <a:xfrm>
            <a:off x="457200" y="685800"/>
            <a:ext cx="8229600" cy="5440363"/>
          </a:xfrm>
        </p:spPr>
        <p:txBody>
          <a:bodyPr>
            <a:normAutofit/>
          </a:bodyPr>
          <a:lstStyle/>
          <a:p>
            <a:pPr marL="457200" indent="-457200">
              <a:buFont typeface="+mj-lt"/>
              <a:buAutoNum type="arabicPeriod"/>
            </a:pPr>
            <a:r>
              <a:rPr lang="en-US" sz="2000" dirty="0">
                <a:latin typeface="Times New Roman" pitchFamily="18" charset="0"/>
                <a:cs typeface="Times New Roman" pitchFamily="18" charset="0"/>
              </a:rPr>
              <a:t>The block diagram of a demultiplexer or decoder is shown in Fig</a:t>
            </a:r>
          </a:p>
          <a:p>
            <a:pPr marL="457200" indent="-457200">
              <a:buFont typeface="+mj-lt"/>
              <a:buAutoNum type="arabicPeriod"/>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has only one input, "n" outputs, and "m" select inputs. A demultiplexer performs the reverse operation of a multiplexer i.e. it receives one input and distributes it over several outputs.</a:t>
            </a:r>
          </a:p>
          <a:p>
            <a:pPr marL="457200" indent="-457200">
              <a:buFont typeface="+mj-lt"/>
              <a:buAutoNum type="arabicPeriod"/>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 time only one output line is selected by the select lines and the input is routed to the selected output line.</a:t>
            </a:r>
          </a:p>
          <a:p>
            <a:pPr marL="457200" indent="-457200">
              <a:buFont typeface="+mj-lt"/>
              <a:buAutoNum type="arabicPeriod"/>
            </a:pPr>
            <a:r>
              <a:rPr lang="en-US" sz="2000" dirty="0" smtClean="0">
                <a:latin typeface="Times New Roman" pitchFamily="18" charset="0"/>
                <a:cs typeface="Times New Roman" pitchFamily="18" charset="0"/>
              </a:rPr>
              <a:t>Hence </a:t>
            </a:r>
            <a:r>
              <a:rPr lang="en-US" sz="2000" dirty="0">
                <a:latin typeface="Times New Roman" pitchFamily="18" charset="0"/>
                <a:cs typeface="Times New Roman" pitchFamily="18" charset="0"/>
              </a:rPr>
              <a:t>a demultiplexer is equivalent to a single pole multiple way switch as shown in Fig. </a:t>
            </a: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enable input will enable the demultiplexer. If the enable (E) input is active, then the demultiplexer does not work.</a:t>
            </a:r>
          </a:p>
          <a:p>
            <a:pPr marL="457200" indent="-457200">
              <a:buFont typeface="+mj-lt"/>
              <a:buAutoNum type="arabicPeriod"/>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relation between the n output lines and m select lines </a:t>
            </a:r>
            <a:r>
              <a:rPr lang="en-US" sz="2000" dirty="0" smtClean="0">
                <a:latin typeface="Times New Roman" pitchFamily="18" charset="0"/>
                <a:cs typeface="Times New Roman" pitchFamily="18" charset="0"/>
              </a:rPr>
              <a:t>is as </a:t>
            </a:r>
            <a:r>
              <a:rPr lang="en-US" sz="2000" dirty="0">
                <a:latin typeface="Times New Roman" pitchFamily="18" charset="0"/>
                <a:cs typeface="Times New Roman" pitchFamily="18" charset="0"/>
              </a:rPr>
              <a:t>follows:</a:t>
            </a:r>
          </a:p>
          <a:p>
            <a:pPr marL="0" indent="0">
              <a:buNone/>
            </a:pPr>
            <a:r>
              <a:rPr lang="en-US" dirty="0" smtClean="0"/>
              <a:t>n =2m</a:t>
            </a:r>
            <a:endParaRPr lang="en-US" dirty="0"/>
          </a:p>
        </p:txBody>
      </p:sp>
      <p:pic>
        <p:nvPicPr>
          <p:cNvPr id="5122" name="Picture 2" descr="C:\Users\pcp\Downloads\IMG_20211022_14432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9669" t="41791" r="7546" b="25572"/>
          <a:stretch/>
        </p:blipFill>
        <p:spPr bwMode="auto">
          <a:xfrm>
            <a:off x="4544704" y="4419600"/>
            <a:ext cx="4258102" cy="223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9572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latin typeface="Times New Roman" pitchFamily="18" charset="0"/>
                <a:cs typeface="Times New Roman" pitchFamily="18" charset="0"/>
              </a:rPr>
              <a:t> Types of </a:t>
            </a:r>
            <a:r>
              <a:rPr lang="en-US" dirty="0" err="1">
                <a:latin typeface="Times New Roman" pitchFamily="18" charset="0"/>
                <a:cs typeface="Times New Roman" pitchFamily="18" charset="0"/>
              </a:rPr>
              <a:t>Demultiplexers</a:t>
            </a:r>
            <a:r>
              <a:rPr lang="en-US" dirty="0">
                <a:latin typeface="Times New Roman" pitchFamily="18" charset="0"/>
                <a:cs typeface="Times New Roman" pitchFamily="18" charset="0"/>
              </a:rPr>
              <a:t> :</a:t>
            </a:r>
          </a:p>
          <a:p>
            <a:r>
              <a:rPr lang="en-US" sz="1800" dirty="0" smtClean="0">
                <a:latin typeface="Times New Roman" pitchFamily="18" charset="0"/>
                <a:cs typeface="Times New Roman" pitchFamily="18" charset="0"/>
              </a:rPr>
              <a:t>Similar </a:t>
            </a:r>
            <a:r>
              <a:rPr lang="en-US" sz="1800" dirty="0">
                <a:latin typeface="Times New Roman" pitchFamily="18" charset="0"/>
                <a:cs typeface="Times New Roman" pitchFamily="18" charset="0"/>
              </a:rPr>
              <a:t>to the multiplexers, the </a:t>
            </a:r>
            <a:r>
              <a:rPr lang="en-US" sz="1800" dirty="0" err="1">
                <a:latin typeface="Times New Roman" pitchFamily="18" charset="0"/>
                <a:cs typeface="Times New Roman" pitchFamily="18" charset="0"/>
              </a:rPr>
              <a:t>demultiplexers</a:t>
            </a:r>
            <a:r>
              <a:rPr lang="en-US" sz="1800" dirty="0">
                <a:latin typeface="Times New Roman" pitchFamily="18" charset="0"/>
                <a:cs typeface="Times New Roman" pitchFamily="18" charset="0"/>
              </a:rPr>
              <a:t> are </a:t>
            </a:r>
            <a:r>
              <a:rPr lang="en-US" sz="1800" dirty="0" smtClean="0">
                <a:latin typeface="Times New Roman" pitchFamily="18" charset="0"/>
                <a:cs typeface="Times New Roman" pitchFamily="18" charset="0"/>
              </a:rPr>
              <a:t>classified as </a:t>
            </a:r>
            <a:r>
              <a:rPr lang="en-US" sz="1800" dirty="0">
                <a:latin typeface="Times New Roman" pitchFamily="18" charset="0"/>
                <a:cs typeface="Times New Roman" pitchFamily="18" charset="0"/>
              </a:rPr>
              <a:t>follows:</a:t>
            </a:r>
          </a:p>
          <a:p>
            <a:pPr marL="0" indent="0">
              <a:buNone/>
            </a:pPr>
            <a:r>
              <a:rPr lang="en-US" sz="1800" dirty="0" smtClean="0">
                <a:latin typeface="Times New Roman" pitchFamily="18" charset="0"/>
                <a:cs typeface="Times New Roman" pitchFamily="18" charset="0"/>
              </a:rPr>
              <a:t>1</a:t>
            </a:r>
            <a:r>
              <a:rPr lang="en-US" sz="1800" dirty="0">
                <a:latin typeface="Times New Roman" pitchFamily="18" charset="0"/>
                <a:cs typeface="Times New Roman" pitchFamily="18" charset="0"/>
              </a:rPr>
              <a:t>. 1:2 demultiplexer</a:t>
            </a:r>
          </a:p>
          <a:p>
            <a:pPr marL="0" indent="0">
              <a:buNone/>
            </a:pPr>
            <a:r>
              <a:rPr lang="en-US" sz="1800" dirty="0" smtClean="0">
                <a:latin typeface="Times New Roman" pitchFamily="18" charset="0"/>
                <a:cs typeface="Times New Roman" pitchFamily="18" charset="0"/>
              </a:rPr>
              <a:t>2</a:t>
            </a:r>
            <a:r>
              <a:rPr lang="en-US" sz="1800" dirty="0">
                <a:latin typeface="Times New Roman" pitchFamily="18" charset="0"/>
                <a:cs typeface="Times New Roman" pitchFamily="18" charset="0"/>
              </a:rPr>
              <a:t>. 1:4 demultiplexer</a:t>
            </a:r>
          </a:p>
          <a:p>
            <a:pPr marL="0" indent="0">
              <a:buNone/>
            </a:pPr>
            <a:r>
              <a:rPr lang="en-US" sz="1800" dirty="0" smtClean="0">
                <a:latin typeface="Times New Roman" pitchFamily="18" charset="0"/>
                <a:cs typeface="Times New Roman" pitchFamily="18" charset="0"/>
              </a:rPr>
              <a:t>3</a:t>
            </a:r>
            <a:r>
              <a:rPr lang="en-US" sz="1800" dirty="0">
                <a:latin typeface="Times New Roman" pitchFamily="18" charset="0"/>
                <a:cs typeface="Times New Roman" pitchFamily="18" charset="0"/>
              </a:rPr>
              <a:t>. 1:8 demultiplexer</a:t>
            </a:r>
          </a:p>
          <a:p>
            <a:pPr marL="0" indent="0">
              <a:buNone/>
            </a:pPr>
            <a:r>
              <a:rPr lang="en-US" sz="1800" dirty="0" smtClean="0">
                <a:latin typeface="Times New Roman" pitchFamily="18" charset="0"/>
                <a:cs typeface="Times New Roman" pitchFamily="18" charset="0"/>
              </a:rPr>
              <a:t>4</a:t>
            </a:r>
            <a:r>
              <a:rPr lang="en-US" sz="1800" dirty="0">
                <a:latin typeface="Times New Roman" pitchFamily="18" charset="0"/>
                <a:cs typeface="Times New Roman" pitchFamily="18" charset="0"/>
              </a:rPr>
              <a:t>. 1: 16 demultiplexer</a:t>
            </a:r>
          </a:p>
          <a:p>
            <a:endParaRPr lang="en-US" dirty="0"/>
          </a:p>
        </p:txBody>
      </p:sp>
    </p:spTree>
    <p:extLst>
      <p:ext uri="{BB962C8B-B14F-4D97-AF65-F5344CB8AC3E}">
        <p14:creationId xmlns:p14="http://schemas.microsoft.com/office/powerpoint/2010/main" val="29647826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2 </a:t>
            </a:r>
            <a:r>
              <a:rPr lang="en-US" dirty="0" smtClean="0"/>
              <a:t>Demultiplexer:</a:t>
            </a:r>
            <a:endParaRPr lang="en-US" dirty="0"/>
          </a:p>
        </p:txBody>
      </p:sp>
      <p:pic>
        <p:nvPicPr>
          <p:cNvPr id="5" name="Picture 2" descr="https://image2.slideserve.com/4294729/1-to-4-demultiplexer-logic-symbol-n.jpg"/>
          <p:cNvPicPr>
            <a:picLocks noChangeAspect="1" noChangeArrowheads="1"/>
          </p:cNvPicPr>
          <p:nvPr/>
        </p:nvPicPr>
        <p:blipFill rotWithShape="1">
          <a:blip r:embed="rId2">
            <a:extLst>
              <a:ext uri="{28A0092B-C50C-407E-A947-70E740481C1C}">
                <a14:useLocalDpi xmlns:a14="http://schemas.microsoft.com/office/drawing/2010/main" val="0"/>
              </a:ext>
            </a:extLst>
          </a:blip>
          <a:srcRect l="15389" t="32227" r="20620" b="24880"/>
          <a:stretch/>
        </p:blipFill>
        <p:spPr bwMode="auto">
          <a:xfrm>
            <a:off x="685800" y="1371600"/>
            <a:ext cx="5022376" cy="25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6037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56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image2.slideserve.com/4294729/1-to-4-demultiplexer-logic-diagram-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257"/>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5661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r>
              <a:rPr lang="en-US" sz="2400" b="1" dirty="0" smtClean="0">
                <a:solidFill>
                  <a:srgbClr val="002060"/>
                </a:solidFill>
                <a:latin typeface="Times New Roman" pitchFamily="18" charset="0"/>
                <a:cs typeface="Times New Roman" pitchFamily="18" charset="0"/>
              </a:rPr>
              <a:t>Standard Form-In </a:t>
            </a:r>
            <a:r>
              <a:rPr lang="en-US" sz="2400" dirty="0" smtClean="0">
                <a:latin typeface="Times New Roman" pitchFamily="18" charset="0"/>
                <a:cs typeface="Times New Roman" pitchFamily="18" charset="0"/>
              </a:rPr>
              <a:t>this form each term may contain one</a:t>
            </a:r>
            <a:r>
              <a:rPr lang="en-US" sz="2400" dirty="0" smtClean="0">
                <a:latin typeface="Times New Roman" pitchFamily="18" charset="0"/>
                <a:cs typeface="Times New Roman" pitchFamily="18" charset="0"/>
              </a:rPr>
              <a:t>, two </a:t>
            </a:r>
            <a:r>
              <a:rPr lang="en-US" sz="2400" dirty="0" smtClean="0">
                <a:latin typeface="Times New Roman" pitchFamily="18" charset="0"/>
                <a:cs typeface="Times New Roman" pitchFamily="18" charset="0"/>
              </a:rPr>
              <a:t>or any number of literals. It is not necessary that each term should contain all the literals</a:t>
            </a:r>
          </a:p>
          <a:p>
            <a:r>
              <a:rPr lang="en-US" sz="2400" b="1" dirty="0" smtClean="0">
                <a:solidFill>
                  <a:schemeClr val="tx2"/>
                </a:solidFill>
                <a:latin typeface="Times New Roman" pitchFamily="18" charset="0"/>
                <a:cs typeface="Times New Roman" pitchFamily="18" charset="0"/>
              </a:rPr>
              <a:t>Canonical Form-This </a:t>
            </a:r>
            <a:r>
              <a:rPr lang="en-US" sz="2400" dirty="0">
                <a:latin typeface="Times New Roman" pitchFamily="18" charset="0"/>
                <a:cs typeface="Times New Roman" pitchFamily="18" charset="0"/>
              </a:rPr>
              <a:t>rule states that each term used in a </a:t>
            </a:r>
            <a:r>
              <a:rPr lang="en-US" sz="2400" dirty="0" smtClean="0">
                <a:latin typeface="Times New Roman" pitchFamily="18" charset="0"/>
                <a:cs typeface="Times New Roman" pitchFamily="18" charset="0"/>
              </a:rPr>
              <a:t>equation </a:t>
            </a:r>
            <a:r>
              <a:rPr lang="en-US" sz="2400" b="1" dirty="0">
                <a:latin typeface="Times New Roman" pitchFamily="18" charset="0"/>
                <a:cs typeface="Times New Roman" pitchFamily="18" charset="0"/>
              </a:rPr>
              <a:t>must contain all the available input variables.</a:t>
            </a:r>
          </a:p>
        </p:txBody>
      </p:sp>
      <p:graphicFrame>
        <p:nvGraphicFramePr>
          <p:cNvPr id="4" name="Table 3"/>
          <p:cNvGraphicFramePr>
            <a:graphicFrameLocks noGrp="1"/>
          </p:cNvGraphicFramePr>
          <p:nvPr>
            <p:extLst>
              <p:ext uri="{D42A27DB-BD31-4B8C-83A1-F6EECF244321}">
                <p14:modId xmlns:p14="http://schemas.microsoft.com/office/powerpoint/2010/main" val="119891112"/>
              </p:ext>
            </p:extLst>
          </p:nvPr>
        </p:nvGraphicFramePr>
        <p:xfrm>
          <a:off x="457200" y="2553045"/>
          <a:ext cx="8305800" cy="3830289"/>
        </p:xfrm>
        <a:graphic>
          <a:graphicData uri="http://schemas.openxmlformats.org/drawingml/2006/table">
            <a:tbl>
              <a:tblPr firstRow="1" bandRow="1">
                <a:tableStyleId>{5C22544A-7EE6-4342-B048-85BDC9FD1C3A}</a:tableStyleId>
              </a:tblPr>
              <a:tblGrid>
                <a:gridCol w="914400"/>
                <a:gridCol w="4622800"/>
                <a:gridCol w="2768600"/>
              </a:tblGrid>
              <a:tr h="308972">
                <a:tc>
                  <a:txBody>
                    <a:bodyPr/>
                    <a:lstStyle/>
                    <a:p>
                      <a:r>
                        <a:rPr lang="en-US" dirty="0" err="1" smtClean="0"/>
                        <a:t>Sr.No</a:t>
                      </a:r>
                      <a:endParaRPr lang="en-US" dirty="0"/>
                    </a:p>
                  </a:txBody>
                  <a:tcPr/>
                </a:tc>
                <a:tc>
                  <a:txBody>
                    <a:bodyPr/>
                    <a:lstStyle/>
                    <a:p>
                      <a:r>
                        <a:rPr lang="en-US" dirty="0" smtClean="0"/>
                        <a:t>Expression</a:t>
                      </a:r>
                      <a:endParaRPr lang="en-US" dirty="0"/>
                    </a:p>
                  </a:txBody>
                  <a:tcPr/>
                </a:tc>
                <a:tc>
                  <a:txBody>
                    <a:bodyPr/>
                    <a:lstStyle/>
                    <a:p>
                      <a:r>
                        <a:rPr lang="en-US" dirty="0" smtClean="0"/>
                        <a:t>Type</a:t>
                      </a:r>
                      <a:endParaRPr lang="en-US" dirty="0"/>
                    </a:p>
                  </a:txBody>
                  <a:tcPr/>
                </a:tc>
              </a:tr>
              <a:tr h="880523">
                <a:tc>
                  <a:txBody>
                    <a:bodyPr/>
                    <a:lstStyle/>
                    <a:p>
                      <a:pPr algn="ctr"/>
                      <a:r>
                        <a:rPr lang="en-US" dirty="0" smtClean="0"/>
                        <a:t>1</a:t>
                      </a:r>
                      <a:endParaRPr lang="en-US" dirty="0"/>
                    </a:p>
                  </a:txBody>
                  <a:tcPr/>
                </a:tc>
                <a:tc>
                  <a:txBody>
                    <a:bodyPr/>
                    <a:lstStyle/>
                    <a:p>
                      <a:pPr algn="ctr"/>
                      <a:r>
                        <a:rPr lang="en-US" sz="2400" dirty="0" smtClean="0"/>
                        <a:t>Y=AB+ ABC + ABC</a:t>
                      </a:r>
                    </a:p>
                    <a:p>
                      <a:pPr algn="ctr"/>
                      <a:endParaRPr lang="en-US" sz="2400" dirty="0"/>
                    </a:p>
                  </a:txBody>
                  <a:tcPr/>
                </a:tc>
                <a:tc>
                  <a:txBody>
                    <a:bodyPr/>
                    <a:lstStyle/>
                    <a:p>
                      <a:pPr algn="ctr"/>
                      <a:r>
                        <a:rPr lang="en-US" dirty="0" smtClean="0"/>
                        <a:t>Standard SOP</a:t>
                      </a:r>
                      <a:endParaRPr lang="en-US" dirty="0"/>
                    </a:p>
                  </a:txBody>
                  <a:tcPr/>
                </a:tc>
              </a:tr>
              <a:tr h="880523">
                <a:tc>
                  <a:txBody>
                    <a:bodyPr/>
                    <a:lstStyle/>
                    <a:p>
                      <a:pPr algn="ctr"/>
                      <a:r>
                        <a:rPr lang="en-US" dirty="0" smtClean="0"/>
                        <a:t>2</a:t>
                      </a:r>
                      <a:endParaRPr lang="en-US" dirty="0"/>
                    </a:p>
                  </a:txBody>
                  <a:tcPr/>
                </a:tc>
                <a:tc>
                  <a:txBody>
                    <a:bodyPr/>
                    <a:lstStyle/>
                    <a:p>
                      <a:pPr algn="ctr"/>
                      <a:r>
                        <a:rPr lang="en-US" sz="2400" dirty="0" smtClean="0"/>
                        <a:t>Y=AB+AB+AB</a:t>
                      </a:r>
                    </a:p>
                  </a:txBody>
                  <a:tcPr/>
                </a:tc>
                <a:tc>
                  <a:txBody>
                    <a:bodyPr/>
                    <a:lstStyle/>
                    <a:p>
                      <a:pPr algn="ctr"/>
                      <a:r>
                        <a:rPr lang="en-US" dirty="0" smtClean="0"/>
                        <a:t>Canonical SOP</a:t>
                      </a:r>
                      <a:endParaRPr lang="en-US" dirty="0"/>
                    </a:p>
                  </a:txBody>
                  <a:tcPr/>
                </a:tc>
              </a:tr>
              <a:tr h="880523">
                <a:tc>
                  <a:txBody>
                    <a:bodyPr/>
                    <a:lstStyle/>
                    <a:p>
                      <a:pPr algn="ctr"/>
                      <a:r>
                        <a:rPr lang="en-US" dirty="0" smtClean="0"/>
                        <a:t>3</a:t>
                      </a:r>
                      <a:endParaRPr lang="en-US" dirty="0"/>
                    </a:p>
                  </a:txBody>
                  <a:tcPr/>
                </a:tc>
                <a:tc>
                  <a:txBody>
                    <a:bodyPr/>
                    <a:lstStyle/>
                    <a:p>
                      <a:pPr algn="ctr"/>
                      <a:r>
                        <a:rPr lang="en-US" sz="2400" dirty="0" smtClean="0"/>
                        <a:t>Y=(A+B).(A+B).(A+B)</a:t>
                      </a:r>
                    </a:p>
                  </a:txBody>
                  <a:tcPr/>
                </a:tc>
                <a:tc>
                  <a:txBody>
                    <a:bodyPr/>
                    <a:lstStyle/>
                    <a:p>
                      <a:pPr algn="ctr"/>
                      <a:r>
                        <a:rPr lang="en-US" dirty="0" smtClean="0"/>
                        <a:t>Canonical POS</a:t>
                      </a:r>
                      <a:endParaRPr lang="en-US" dirty="0"/>
                    </a:p>
                  </a:txBody>
                  <a:tcPr/>
                </a:tc>
              </a:tr>
              <a:tr h="689592">
                <a:tc>
                  <a:txBody>
                    <a:bodyPr/>
                    <a:lstStyle/>
                    <a:p>
                      <a:pPr algn="ctr"/>
                      <a:r>
                        <a:rPr lang="en-US" dirty="0" smtClean="0"/>
                        <a:t>4</a:t>
                      </a:r>
                      <a:endParaRPr lang="en-US" dirty="0"/>
                    </a:p>
                  </a:txBody>
                  <a:tcPr/>
                </a:tc>
                <a:tc>
                  <a:txBody>
                    <a:bodyPr/>
                    <a:lstStyle/>
                    <a:p>
                      <a:pPr algn="ctr"/>
                      <a:r>
                        <a:rPr lang="en-US" sz="2400" dirty="0" smtClean="0"/>
                        <a:t>Y=(A+B).(A+B+C)</a:t>
                      </a:r>
                      <a:br>
                        <a:rPr lang="en-US" sz="2400" dirty="0" smtClean="0"/>
                      </a:br>
                      <a:endParaRPr lang="en-US" sz="2400" dirty="0"/>
                    </a:p>
                  </a:txBody>
                  <a:tcPr/>
                </a:tc>
                <a:tc>
                  <a:txBody>
                    <a:bodyPr/>
                    <a:lstStyle/>
                    <a:p>
                      <a:pPr algn="ctr"/>
                      <a:r>
                        <a:rPr lang="en-US" dirty="0" smtClean="0"/>
                        <a:t>Standard  POS</a:t>
                      </a:r>
                      <a:endParaRPr lang="en-US" dirty="0"/>
                    </a:p>
                  </a:txBody>
                  <a:tcPr/>
                </a:tc>
              </a:tr>
            </a:tbl>
          </a:graphicData>
        </a:graphic>
      </p:graphicFrame>
      <p:cxnSp>
        <p:nvCxnSpPr>
          <p:cNvPr id="8" name="Straight Connector 7"/>
          <p:cNvCxnSpPr/>
          <p:nvPr/>
        </p:nvCxnSpPr>
        <p:spPr>
          <a:xfrm>
            <a:off x="3733800" y="38862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91000" y="3886200"/>
            <a:ext cx="762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553200" y="2971800"/>
            <a:ext cx="1676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22493" y="3870846"/>
            <a:ext cx="1676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552063" y="4648200"/>
            <a:ext cx="1676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53200" y="5562600"/>
            <a:ext cx="1676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54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ppt_x"/>
                                          </p:val>
                                        </p:tav>
                                      </p:tavLst>
                                    </p:anim>
                                    <p:anim calcmode="lin" valueType="num">
                                      <p:cBhvr additive="base">
                                        <p:cTn id="25" dur="500"/>
                                        <p:tgtEl>
                                          <p:spTgt spid="11"/>
                                        </p:tgtEl>
                                        <p:attrNameLst>
                                          <p:attrName>ppt_y</p:attrName>
                                        </p:attrNameLst>
                                      </p:cBhvr>
                                      <p:tavLst>
                                        <p:tav tm="0">
                                          <p:val>
                                            <p:strVal val="ppt_y"/>
                                          </p:val>
                                        </p:tav>
                                        <p:tav tm="100000">
                                          <p:val>
                                            <p:strVal val="1+ppt_h/2"/>
                                          </p:val>
                                        </p:tav>
                                      </p:tavLst>
                                    </p:anim>
                                    <p:set>
                                      <p:cBhvr>
                                        <p:cTn id="2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image2.slideserve.com/4294729/truth-table-of-1-to-4-demultiplexer-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858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23647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1295400" y="304800"/>
            <a:ext cx="617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200" b="1">
                <a:solidFill>
                  <a:srgbClr val="FF0000"/>
                </a:solidFill>
                <a:latin typeface="Times New Roman" pitchFamily="18" charset="0"/>
                <a:cs typeface="Times New Roman" pitchFamily="18" charset="0"/>
              </a:rPr>
              <a:t>Applications of Multiplexer</a:t>
            </a:r>
            <a:endParaRPr lang="en-IN" sz="3200" b="1">
              <a:solidFill>
                <a:srgbClr val="FF0000"/>
              </a:solidFill>
              <a:latin typeface="Times New Roman" pitchFamily="18" charset="0"/>
              <a:cs typeface="Times New Roman" pitchFamily="18" charset="0"/>
            </a:endParaRPr>
          </a:p>
        </p:txBody>
      </p:sp>
      <p:sp>
        <p:nvSpPr>
          <p:cNvPr id="22531" name="Rectangle 2"/>
          <p:cNvSpPr>
            <a:spLocks noChangeArrowheads="1"/>
          </p:cNvSpPr>
          <p:nvPr/>
        </p:nvSpPr>
        <p:spPr bwMode="auto">
          <a:xfrm>
            <a:off x="457200" y="1447800"/>
            <a:ext cx="84582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IN">
              <a:latin typeface="Calibri" pitchFamily="34" charset="0"/>
            </a:endParaRPr>
          </a:p>
          <a:p>
            <a:pPr algn="just"/>
            <a:r>
              <a:rPr lang="en-IN" sz="3600">
                <a:solidFill>
                  <a:srgbClr val="FF0000"/>
                </a:solidFill>
                <a:latin typeface="Times New Roman" pitchFamily="18" charset="0"/>
                <a:cs typeface="Times New Roman" pitchFamily="18" charset="0"/>
              </a:rPr>
              <a:t>Communication system </a:t>
            </a:r>
            <a:r>
              <a:rPr lang="en-IN" sz="2400">
                <a:latin typeface="Times New Roman" pitchFamily="18" charset="0"/>
                <a:cs typeface="Times New Roman" pitchFamily="18" charset="0"/>
              </a:rPr>
              <a:t>– Communication system is a set of system that enable communication like transmission system, relay and tributary station, and communication network. The efficiency of communication system can be increased considerably using multiplexer. Multiplexer allow the process of transmitting different type of data such as audio, video at the same time using a single transmission line. </a:t>
            </a:r>
          </a:p>
          <a:p>
            <a:pPr algn="just"/>
            <a:r>
              <a:rPr lang="en-IN" sz="2800" b="1">
                <a:solidFill>
                  <a:srgbClr val="FF0000"/>
                </a:solidFill>
                <a:latin typeface="Times New Roman" pitchFamily="18" charset="0"/>
                <a:cs typeface="Times New Roman" pitchFamily="18" charset="0"/>
              </a:rPr>
              <a:t>Computer Memory </a:t>
            </a:r>
            <a:r>
              <a:rPr lang="en-IN" sz="2400" b="1">
                <a:latin typeface="Times New Roman" pitchFamily="18" charset="0"/>
                <a:cs typeface="Times New Roman" pitchFamily="18" charset="0"/>
              </a:rPr>
              <a:t>– </a:t>
            </a:r>
            <a:r>
              <a:rPr lang="en-IN" sz="2400">
                <a:latin typeface="Times New Roman" pitchFamily="18" charset="0"/>
                <a:cs typeface="Times New Roman" pitchFamily="18" charset="0"/>
              </a:rPr>
              <a:t>A Multiplexer is used in computer memory to keep up a vast amount of memory in the computers, and also to decrease the number of copper lines necessary to connect the memory to other parts of the computer.</a:t>
            </a:r>
          </a:p>
        </p:txBody>
      </p:sp>
    </p:spTree>
    <p:extLst>
      <p:ext uri="{BB962C8B-B14F-4D97-AF65-F5344CB8AC3E}">
        <p14:creationId xmlns:p14="http://schemas.microsoft.com/office/powerpoint/2010/main" val="26690997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1295400" y="152400"/>
            <a:ext cx="617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200" b="1">
                <a:solidFill>
                  <a:srgbClr val="FF0000"/>
                </a:solidFill>
                <a:latin typeface="Times New Roman" pitchFamily="18" charset="0"/>
                <a:cs typeface="Times New Roman" pitchFamily="18" charset="0"/>
              </a:rPr>
              <a:t>Applications of De-Multiplexer</a:t>
            </a:r>
            <a:endParaRPr lang="en-IN" sz="3200" b="1">
              <a:solidFill>
                <a:srgbClr val="FF0000"/>
              </a:solidFill>
              <a:latin typeface="Times New Roman" pitchFamily="18" charset="0"/>
              <a:cs typeface="Times New Roman" pitchFamily="18" charset="0"/>
            </a:endParaRPr>
          </a:p>
        </p:txBody>
      </p:sp>
      <p:sp>
        <p:nvSpPr>
          <p:cNvPr id="23555" name="Rectangle 2"/>
          <p:cNvSpPr>
            <a:spLocks noChangeArrowheads="1"/>
          </p:cNvSpPr>
          <p:nvPr/>
        </p:nvSpPr>
        <p:spPr bwMode="auto">
          <a:xfrm>
            <a:off x="381000" y="1295400"/>
            <a:ext cx="853440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IN">
              <a:latin typeface="Calibri" pitchFamily="34" charset="0"/>
            </a:endParaRPr>
          </a:p>
          <a:p>
            <a:pPr algn="just"/>
            <a:r>
              <a:rPr lang="en-IN" sz="3200" b="1">
                <a:solidFill>
                  <a:srgbClr val="FF0000"/>
                </a:solidFill>
                <a:latin typeface="Times New Roman" pitchFamily="18" charset="0"/>
                <a:cs typeface="Times New Roman" pitchFamily="18" charset="0"/>
              </a:rPr>
              <a:t>Communication System </a:t>
            </a:r>
            <a:r>
              <a:rPr lang="en-IN" sz="2400">
                <a:latin typeface="Times New Roman" pitchFamily="18" charset="0"/>
                <a:cs typeface="Times New Roman" pitchFamily="18" charset="0"/>
              </a:rPr>
              <a:t>- Communication system use multiplexer to carry multiple data like audio, video and other form of data using a single line for transmission. This process make the transmission easier. The demultiplexer receive the output signals of the multiplexer and converts them back to the original form of the data at the receiving end. The multiplexer and demultiplexer work together to carry out the process of transmission and reception of data in communication system. </a:t>
            </a:r>
          </a:p>
        </p:txBody>
      </p:sp>
    </p:spTree>
    <p:extLst>
      <p:ext uri="{BB962C8B-B14F-4D97-AF65-F5344CB8AC3E}">
        <p14:creationId xmlns:p14="http://schemas.microsoft.com/office/powerpoint/2010/main" val="20766664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Multiplexer</a:t>
            </a:r>
            <a:r>
              <a:rPr lang="en-US" dirty="0" smtClean="0"/>
              <a:t> </a:t>
            </a:r>
            <a:r>
              <a:rPr lang="en-US" dirty="0" smtClean="0">
                <a:solidFill>
                  <a:srgbClr val="FF0000"/>
                </a:solidFill>
              </a:rPr>
              <a:t>Tree</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dirty="0"/>
              <a:t>The multiplexers having more number of inputs can </a:t>
            </a:r>
            <a:r>
              <a:rPr lang="en-US" sz="2800" dirty="0" smtClean="0"/>
              <a:t>be obtained </a:t>
            </a:r>
            <a:r>
              <a:rPr lang="en-US" sz="2800" dirty="0"/>
              <a:t>by cascading two or more multiplexers with </a:t>
            </a:r>
            <a:r>
              <a:rPr lang="en-US" sz="2800" dirty="0" smtClean="0"/>
              <a:t>less number </a:t>
            </a:r>
            <a:r>
              <a:rPr lang="en-US" sz="2800" dirty="0"/>
              <a:t>of inputs. </a:t>
            </a:r>
            <a:endParaRPr lang="en-US" sz="2800" dirty="0" smtClean="0"/>
          </a:p>
          <a:p>
            <a:r>
              <a:rPr lang="en-US" sz="2800" dirty="0" smtClean="0"/>
              <a:t>This </a:t>
            </a:r>
            <a:r>
              <a:rPr lang="en-US" sz="2800" dirty="0"/>
              <a:t>is called as a multiplexer tree. </a:t>
            </a:r>
          </a:p>
          <a:p>
            <a:endParaRPr lang="en-US" dirty="0"/>
          </a:p>
        </p:txBody>
      </p:sp>
    </p:spTree>
    <p:extLst>
      <p:ext uri="{BB962C8B-B14F-4D97-AF65-F5344CB8AC3E}">
        <p14:creationId xmlns:p14="http://schemas.microsoft.com/office/powerpoint/2010/main" val="25028701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solidFill>
                  <a:srgbClr val="7030A0"/>
                </a:solidFill>
                <a:latin typeface="Times New Roman" pitchFamily="18" charset="0"/>
                <a:cs typeface="Times New Roman" pitchFamily="18" charset="0"/>
              </a:rPr>
              <a:t>Obtain an 8: 1 multiplexer using two 4:1 multiplexers.</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533400" y="914400"/>
            <a:ext cx="8229600" cy="4525963"/>
          </a:xfrm>
        </p:spPr>
        <p:txBody>
          <a:bodyPr>
            <a:normAutofit fontScale="85000" lnSpcReduction="20000"/>
          </a:bodyPr>
          <a:lstStyle/>
          <a:p>
            <a:r>
              <a:rPr lang="en-US" dirty="0" smtClean="0">
                <a:latin typeface="Times New Roman" pitchFamily="18" charset="0"/>
                <a:cs typeface="Times New Roman" pitchFamily="18" charset="0"/>
              </a:rPr>
              <a:t>Soln</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cascading of two 4: 1 multiplexer results in 8:1 multiplexer as shown in Fig. </a:t>
            </a:r>
            <a:r>
              <a:rPr lang="en-US" dirty="0" smtClean="0">
                <a:latin typeface="Times New Roman" pitchFamily="18" charset="0"/>
                <a:cs typeface="Times New Roman" pitchFamily="18" charset="0"/>
              </a:rPr>
              <a:t>below</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There are in all eight data inputs (Do through </a:t>
            </a:r>
            <a:r>
              <a:rPr lang="en-US" dirty="0" smtClean="0">
                <a:latin typeface="Times New Roman" pitchFamily="18" charset="0"/>
                <a:cs typeface="Times New Roman" pitchFamily="18" charset="0"/>
              </a:rPr>
              <a:t>D4).</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The select lines S, and So of both 41 multiplexers are connected in parallel whereas a third select input S₂ is used for enabling one multiplexer at a time.</a:t>
            </a:r>
          </a:p>
          <a:p>
            <a:r>
              <a:rPr lang="en-US" dirty="0" smtClean="0">
                <a:latin typeface="Times New Roman" pitchFamily="18" charset="0"/>
                <a:cs typeface="Times New Roman" pitchFamily="18" charset="0"/>
              </a:rPr>
              <a:t>S</a:t>
            </a:r>
            <a:r>
              <a:rPr lang="en-US" dirty="0">
                <a:latin typeface="Times New Roman" pitchFamily="18" charset="0"/>
                <a:cs typeface="Times New Roman" pitchFamily="18" charset="0"/>
              </a:rPr>
              <a:t>₂ is connected directly to the enable (E) terminal of MUX-1</a:t>
            </a:r>
          </a:p>
          <a:p>
            <a:r>
              <a:rPr lang="en-US" dirty="0" smtClean="0">
                <a:latin typeface="Times New Roman" pitchFamily="18" charset="0"/>
                <a:cs typeface="Times New Roman" pitchFamily="18" charset="0"/>
              </a:rPr>
              <a:t>whereas </a:t>
            </a:r>
            <a:r>
              <a:rPr lang="en-US" dirty="0">
                <a:latin typeface="Times New Roman" pitchFamily="18" charset="0"/>
                <a:cs typeface="Times New Roman" pitchFamily="18" charset="0"/>
              </a:rPr>
              <a:t>S₂ is connected to the enable terminal of MUX-2.</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409646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67840" y="9000"/>
              <a:ext cx="7644240" cy="1080720"/>
            </p14:xfrm>
          </p:contentPart>
        </mc:Choice>
        <mc:Fallback xmlns="">
          <p:pic>
            <p:nvPicPr>
              <p:cNvPr id="2" name="Ink 1"/>
              <p:cNvPicPr/>
              <p:nvPr/>
            </p:nvPicPr>
            <p:blipFill>
              <a:blip r:embed="rId3"/>
              <a:stretch>
                <a:fillRect/>
              </a:stretch>
            </p:blipFill>
            <p:spPr>
              <a:xfrm>
                <a:off x="258480" y="-360"/>
                <a:ext cx="7662960" cy="109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76840" y="803520"/>
              <a:ext cx="1018440" cy="18360"/>
            </p14:xfrm>
          </p:contentPart>
        </mc:Choice>
        <mc:Fallback xmlns="">
          <p:pic>
            <p:nvPicPr>
              <p:cNvPr id="3" name="Ink 2"/>
              <p:cNvPicPr/>
              <p:nvPr/>
            </p:nvPicPr>
            <p:blipFill>
              <a:blip r:embed="rId5"/>
              <a:stretch>
                <a:fillRect/>
              </a:stretch>
            </p:blipFill>
            <p:spPr>
              <a:xfrm>
                <a:off x="267480" y="794160"/>
                <a:ext cx="1037160" cy="37080"/>
              </a:xfrm>
              <a:prstGeom prst="rect">
                <a:avLst/>
              </a:prstGeom>
            </p:spPr>
          </p:pic>
        </mc:Fallback>
      </mc:AlternateContent>
    </p:spTree>
    <p:extLst>
      <p:ext uri="{BB962C8B-B14F-4D97-AF65-F5344CB8AC3E}">
        <p14:creationId xmlns:p14="http://schemas.microsoft.com/office/powerpoint/2010/main" val="34941099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7030A0"/>
                </a:solidFill>
                <a:latin typeface="Times New Roman" pitchFamily="18" charset="0"/>
                <a:cs typeface="Times New Roman" pitchFamily="18" charset="0"/>
              </a:rPr>
              <a:t>Implement a 16 : 1 multiplexer using 4 : 1 multiplexers</a:t>
            </a:r>
          </a:p>
        </p:txBody>
      </p:sp>
    </p:spTree>
    <p:extLst>
      <p:ext uri="{BB962C8B-B14F-4D97-AF65-F5344CB8AC3E}">
        <p14:creationId xmlns:p14="http://schemas.microsoft.com/office/powerpoint/2010/main" val="158688357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solidFill>
                  <a:srgbClr val="7030A0"/>
                </a:solidFill>
                <a:latin typeface="Times New Roman" pitchFamily="18" charset="0"/>
                <a:cs typeface="Times New Roman" pitchFamily="18" charset="0"/>
              </a:rPr>
              <a:t>Design 8: 1 MUX using </a:t>
            </a:r>
            <a:r>
              <a:rPr lang="en-US" sz="2800" dirty="0" smtClean="0">
                <a:solidFill>
                  <a:srgbClr val="7030A0"/>
                </a:solidFill>
                <a:latin typeface="Times New Roman" pitchFamily="18" charset="0"/>
                <a:cs typeface="Times New Roman" pitchFamily="18" charset="0"/>
              </a:rPr>
              <a:t>2:1 </a:t>
            </a:r>
            <a:r>
              <a:rPr lang="en-US" sz="2800" dirty="0">
                <a:solidFill>
                  <a:srgbClr val="7030A0"/>
                </a:solidFill>
                <a:latin typeface="Times New Roman" pitchFamily="18" charset="0"/>
                <a:cs typeface="Times New Roman" pitchFamily="18" charset="0"/>
              </a:rPr>
              <a:t>MUX and 4:1</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4665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1143000"/>
          </a:xfrm>
        </p:spPr>
        <p:txBody>
          <a:bodyPr>
            <a:normAutofit fontScale="90000"/>
          </a:bodyPr>
          <a:lstStyle/>
          <a:p>
            <a:r>
              <a:rPr lang="en-US" sz="3100" dirty="0">
                <a:solidFill>
                  <a:srgbClr val="7030A0"/>
                </a:solidFill>
                <a:latin typeface="Times New Roman" pitchFamily="18" charset="0"/>
                <a:cs typeface="Times New Roman" pitchFamily="18" charset="0"/>
              </a:rPr>
              <a:t>Implement the following logic </a:t>
            </a:r>
            <a:r>
              <a:rPr lang="en-US" sz="3100" dirty="0" smtClean="0">
                <a:solidFill>
                  <a:srgbClr val="7030A0"/>
                </a:solidFill>
                <a:latin typeface="Times New Roman" pitchFamily="18" charset="0"/>
                <a:cs typeface="Times New Roman" pitchFamily="18" charset="0"/>
              </a:rPr>
              <a:t>expression</a:t>
            </a:r>
            <a:r>
              <a:rPr lang="en-US" sz="3100" dirty="0">
                <a:solidFill>
                  <a:srgbClr val="7030A0"/>
                </a:solidFill>
                <a:latin typeface="Times New Roman" pitchFamily="18" charset="0"/>
                <a:cs typeface="Times New Roman" pitchFamily="18" charset="0"/>
              </a:rPr>
              <a:t> </a:t>
            </a:r>
            <a:r>
              <a:rPr lang="en-US" sz="3100" dirty="0" smtClean="0">
                <a:solidFill>
                  <a:srgbClr val="7030A0"/>
                </a:solidFill>
                <a:latin typeface="Times New Roman" pitchFamily="18" charset="0"/>
                <a:cs typeface="Times New Roman" pitchFamily="18" charset="0"/>
              </a:rPr>
              <a:t>using </a:t>
            </a:r>
            <a:r>
              <a:rPr lang="en-US" sz="3100" dirty="0">
                <a:solidFill>
                  <a:srgbClr val="7030A0"/>
                </a:solidFill>
                <a:latin typeface="Times New Roman" pitchFamily="18" charset="0"/>
                <a:cs typeface="Times New Roman" pitchFamily="18" charset="0"/>
              </a:rPr>
              <a:t>16: 1 mux </a:t>
            </a:r>
            <a:r>
              <a:rPr lang="en-US" sz="3100" dirty="0" smtClean="0">
                <a:solidFill>
                  <a:srgbClr val="7030A0"/>
                </a:solidFill>
                <a:latin typeface="Times New Roman" pitchFamily="18" charset="0"/>
                <a:cs typeface="Times New Roman" pitchFamily="18" charset="0"/>
              </a:rPr>
              <a:t>:</a:t>
            </a:r>
            <a:r>
              <a:rPr lang="en-US" sz="3100" dirty="0">
                <a:solidFill>
                  <a:srgbClr val="7030A0"/>
                </a:solidFill>
                <a:latin typeface="Times New Roman" pitchFamily="18" charset="0"/>
                <a:cs typeface="Times New Roman" pitchFamily="18" charset="0"/>
              </a:rPr>
              <a:t> </a:t>
            </a:r>
            <a:r>
              <a:rPr lang="en-US" sz="3100" dirty="0" smtClean="0">
                <a:solidFill>
                  <a:srgbClr val="7030A0"/>
                </a:solidFill>
                <a:latin typeface="Times New Roman" pitchFamily="18" charset="0"/>
                <a:cs typeface="Times New Roman" pitchFamily="18" charset="0"/>
              </a:rPr>
              <a:t>Y </a:t>
            </a:r>
            <a:r>
              <a:rPr lang="en-US" sz="3100" dirty="0">
                <a:solidFill>
                  <a:srgbClr val="7030A0"/>
                </a:solidFill>
                <a:latin typeface="Times New Roman" pitchFamily="18" charset="0"/>
                <a:cs typeface="Times New Roman" pitchFamily="18" charset="0"/>
              </a:rPr>
              <a:t>= </a:t>
            </a:r>
            <a:r>
              <a:rPr lang="en-US" sz="3100" dirty="0" err="1">
                <a:solidFill>
                  <a:srgbClr val="7030A0"/>
                </a:solidFill>
                <a:latin typeface="Times New Roman" pitchFamily="18" charset="0"/>
                <a:cs typeface="Times New Roman" pitchFamily="18" charset="0"/>
              </a:rPr>
              <a:t>Σm</a:t>
            </a:r>
            <a:r>
              <a:rPr lang="en-US" sz="3100" dirty="0">
                <a:solidFill>
                  <a:srgbClr val="7030A0"/>
                </a:solidFill>
                <a:latin typeface="Times New Roman" pitchFamily="18" charset="0"/>
                <a:cs typeface="Times New Roman" pitchFamily="18" charset="0"/>
              </a:rPr>
              <a:t> (0, 3, 5, 7, 8, 9, 12, </a:t>
            </a:r>
            <a:r>
              <a:rPr lang="en-US" sz="3100" dirty="0" smtClean="0">
                <a:solidFill>
                  <a:srgbClr val="7030A0"/>
                </a:solidFill>
                <a:latin typeface="Times New Roman" pitchFamily="18" charset="0"/>
                <a:cs typeface="Times New Roman" pitchFamily="18" charset="0"/>
              </a:rPr>
              <a:t>13</a:t>
            </a:r>
            <a:r>
              <a:rPr lang="en-US" sz="3100" dirty="0">
                <a:solidFill>
                  <a:srgbClr val="7030A0"/>
                </a:solidFill>
                <a:latin typeface="Times New Roman" pitchFamily="18" charset="0"/>
                <a:cs typeface="Times New Roman" pitchFamily="18" charset="0"/>
              </a:rPr>
              <a:t>)</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556716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solidFill>
                  <a:srgbClr val="7030A0"/>
                </a:solidFill>
                <a:latin typeface="Times New Roman" pitchFamily="18" charset="0"/>
                <a:cs typeface="Times New Roman" pitchFamily="18" charset="0"/>
              </a:rPr>
              <a:t>Implement the following function using 4 : 1 Mux: Y = </a:t>
            </a:r>
            <a:r>
              <a:rPr lang="en-US" sz="3100" dirty="0" err="1">
                <a:solidFill>
                  <a:srgbClr val="7030A0"/>
                </a:solidFill>
                <a:latin typeface="Times New Roman" pitchFamily="18" charset="0"/>
                <a:cs typeface="Times New Roman" pitchFamily="18" charset="0"/>
              </a:rPr>
              <a:t>Σ</a:t>
            </a:r>
            <a:r>
              <a:rPr lang="en-US" sz="3100" dirty="0" err="1" smtClean="0">
                <a:solidFill>
                  <a:srgbClr val="7030A0"/>
                </a:solidFill>
                <a:latin typeface="Times New Roman" pitchFamily="18" charset="0"/>
                <a:cs typeface="Times New Roman" pitchFamily="18" charset="0"/>
              </a:rPr>
              <a:t>m</a:t>
            </a:r>
            <a:r>
              <a:rPr lang="en-US" sz="3100" dirty="0" smtClean="0">
                <a:solidFill>
                  <a:srgbClr val="7030A0"/>
                </a:solidFill>
                <a:latin typeface="Times New Roman" pitchFamily="18" charset="0"/>
                <a:cs typeface="Times New Roman" pitchFamily="18" charset="0"/>
              </a:rPr>
              <a:t> </a:t>
            </a:r>
            <a:r>
              <a:rPr lang="en-US" sz="3100" dirty="0">
                <a:solidFill>
                  <a:srgbClr val="7030A0"/>
                </a:solidFill>
                <a:latin typeface="Times New Roman" pitchFamily="18" charset="0"/>
                <a:cs typeface="Times New Roman" pitchFamily="18" charset="0"/>
              </a:rPr>
              <a:t>(0, 1, </a:t>
            </a:r>
            <a:r>
              <a:rPr lang="en-US" sz="3100" dirty="0" smtClean="0">
                <a:solidFill>
                  <a:srgbClr val="7030A0"/>
                </a:solidFill>
                <a:latin typeface="Times New Roman" pitchFamily="18" charset="0"/>
                <a:cs typeface="Times New Roman" pitchFamily="18" charset="0"/>
              </a:rPr>
              <a:t>3)</a:t>
            </a:r>
            <a:r>
              <a:rPr lang="en-US" sz="3100" dirty="0">
                <a:solidFill>
                  <a:srgbClr val="7030A0"/>
                </a:solidFill>
                <a:latin typeface="Times New Roman" pitchFamily="18" charset="0"/>
                <a:cs typeface="Times New Roman" pitchFamily="18" charset="0"/>
              </a:rPr>
              <a:t> </a:t>
            </a:r>
            <a:r>
              <a:rPr lang="en-US" sz="3100" dirty="0" smtClean="0">
                <a:solidFill>
                  <a:srgbClr val="7030A0"/>
                </a:solidFill>
                <a:latin typeface="Times New Roman" pitchFamily="18" charset="0"/>
                <a:cs typeface="Times New Roman" pitchFamily="18" charset="0"/>
              </a:rPr>
              <a:t>MUX</a:t>
            </a:r>
            <a:r>
              <a:rPr lang="en-US" sz="3100" dirty="0">
                <a:solidFill>
                  <a:srgbClr val="7030A0"/>
                </a:solidFill>
                <a:latin typeface="Times New Roman" pitchFamily="18" charset="0"/>
                <a:cs typeface="Times New Roman" pitchFamily="18" charset="0"/>
              </a:rPr>
              <a:t>.</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9414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dirty="0" smtClean="0">
                <a:solidFill>
                  <a:schemeClr val="tx2">
                    <a:lumMod val="75000"/>
                  </a:schemeClr>
                </a:solidFill>
                <a:latin typeface="Times New Roman" pitchFamily="18" charset="0"/>
                <a:cs typeface="Times New Roman" pitchFamily="18" charset="0"/>
              </a:rPr>
              <a:t>Concept of </a:t>
            </a:r>
            <a:r>
              <a:rPr lang="en-US" b="1" dirty="0" err="1" smtClean="0">
                <a:solidFill>
                  <a:schemeClr val="tx2">
                    <a:lumMod val="75000"/>
                  </a:schemeClr>
                </a:solidFill>
                <a:latin typeface="Times New Roman" pitchFamily="18" charset="0"/>
                <a:cs typeface="Times New Roman" pitchFamily="18" charset="0"/>
              </a:rPr>
              <a:t>Minterm</a:t>
            </a:r>
            <a:r>
              <a:rPr lang="en-US" b="1" dirty="0" smtClean="0">
                <a:solidFill>
                  <a:schemeClr val="tx2">
                    <a:lumMod val="75000"/>
                  </a:schemeClr>
                </a:solidFill>
                <a:latin typeface="Times New Roman" pitchFamily="18" charset="0"/>
                <a:cs typeface="Times New Roman" pitchFamily="18" charset="0"/>
              </a:rPr>
              <a:t> and </a:t>
            </a:r>
            <a:r>
              <a:rPr lang="en-US" b="1" dirty="0" err="1" smtClean="0">
                <a:solidFill>
                  <a:schemeClr val="tx2">
                    <a:lumMod val="75000"/>
                  </a:schemeClr>
                </a:solidFill>
                <a:latin typeface="Times New Roman" pitchFamily="18" charset="0"/>
                <a:cs typeface="Times New Roman" pitchFamily="18" charset="0"/>
              </a:rPr>
              <a:t>Maxterm</a:t>
            </a:r>
            <a:endParaRPr lang="en-US" b="1" dirty="0">
              <a:solidFill>
                <a:schemeClr val="tx2">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534400" cy="4525963"/>
          </a:xfrm>
        </p:spPr>
        <p:txBody>
          <a:bodyPr/>
          <a:lstStyle/>
          <a:p>
            <a:r>
              <a:rPr lang="en-US" sz="2400" b="1" dirty="0" err="1" smtClean="0">
                <a:latin typeface="Times New Roman" pitchFamily="18" charset="0"/>
                <a:cs typeface="Times New Roman" pitchFamily="18" charset="0"/>
              </a:rPr>
              <a:t>Minterm</a:t>
            </a:r>
            <a:r>
              <a:rPr lang="en-US" sz="2400" dirty="0" smtClean="0">
                <a:latin typeface="Times New Roman" pitchFamily="18" charset="0"/>
                <a:cs typeface="Times New Roman" pitchFamily="18" charset="0"/>
              </a:rPr>
              <a:t>- Each </a:t>
            </a:r>
            <a:r>
              <a:rPr lang="en-US" sz="2400" dirty="0" smtClean="0">
                <a:latin typeface="Times New Roman" pitchFamily="18" charset="0"/>
                <a:cs typeface="Times New Roman" pitchFamily="18" charset="0"/>
              </a:rPr>
              <a:t>individual term in the canonical SOP Form is called as </a:t>
            </a:r>
            <a:r>
              <a:rPr lang="en-US" sz="2400" dirty="0" err="1" smtClean="0">
                <a:latin typeface="Times New Roman" pitchFamily="18" charset="0"/>
                <a:cs typeface="Times New Roman" pitchFamily="18" charset="0"/>
              </a:rPr>
              <a:t>Minterm</a:t>
            </a:r>
            <a:endParaRPr lang="en-US" sz="2400" dirty="0" smtClean="0">
              <a:latin typeface="Times New Roman" pitchFamily="18" charset="0"/>
              <a:cs typeface="Times New Roman" pitchFamily="18" charset="0"/>
            </a:endParaRPr>
          </a:p>
          <a:p>
            <a:r>
              <a:rPr lang="en-US" sz="2400" b="1" dirty="0" err="1" smtClean="0">
                <a:latin typeface="Times New Roman" pitchFamily="18" charset="0"/>
                <a:cs typeface="Times New Roman" pitchFamily="18" charset="0"/>
              </a:rPr>
              <a:t>Maxterm</a:t>
            </a:r>
            <a:r>
              <a:rPr lang="en-US" sz="2400" dirty="0" smtClean="0">
                <a:latin typeface="Times New Roman" pitchFamily="18" charset="0"/>
                <a:cs typeface="Times New Roman" pitchFamily="18" charset="0"/>
              </a:rPr>
              <a:t>- Each </a:t>
            </a:r>
            <a:r>
              <a:rPr lang="en-US" sz="2400" dirty="0" smtClean="0">
                <a:latin typeface="Times New Roman" pitchFamily="18" charset="0"/>
                <a:cs typeface="Times New Roman" pitchFamily="18" charset="0"/>
              </a:rPr>
              <a:t>individual term in the canonical POS form is called as </a:t>
            </a:r>
            <a:r>
              <a:rPr lang="en-US" sz="2400" dirty="0" err="1" smtClean="0">
                <a:latin typeface="Times New Roman" pitchFamily="18" charset="0"/>
                <a:cs typeface="Times New Roman" pitchFamily="18" charset="0"/>
              </a:rPr>
              <a:t>maxterm</a:t>
            </a:r>
            <a:r>
              <a:rPr lang="en-US" sz="24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Canonical SOP –Y=ABC+ABC+ABC</a:t>
            </a:r>
            <a:r>
              <a:rPr lang="en-US" sz="11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each individual term </a:t>
            </a:r>
            <a:r>
              <a:rPr lang="en-US" sz="1400" b="1" dirty="0" smtClean="0">
                <a:latin typeface="Times New Roman" pitchFamily="18" charset="0"/>
                <a:cs typeface="Times New Roman" pitchFamily="18" charset="0"/>
              </a:rPr>
              <a:t>is </a:t>
            </a:r>
            <a:r>
              <a:rPr lang="en-US" sz="1400" b="1" dirty="0" err="1" smtClean="0">
                <a:latin typeface="Times New Roman" pitchFamily="18" charset="0"/>
                <a:cs typeface="Times New Roman" pitchFamily="18" charset="0"/>
              </a:rPr>
              <a:t>minterm</a:t>
            </a:r>
            <a:endParaRPr lang="en-US" sz="1200" b="1"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mo</a:t>
            </a:r>
            <a:r>
              <a:rPr lang="en-US" sz="2800" dirty="0" smtClean="0">
                <a:latin typeface="Times New Roman" pitchFamily="18" charset="0"/>
                <a:cs typeface="Times New Roman" pitchFamily="18" charset="0"/>
              </a:rPr>
              <a:t>     m1   m2</a:t>
            </a:r>
          </a:p>
          <a:p>
            <a:r>
              <a:rPr lang="en-US" dirty="0">
                <a:latin typeface="Times New Roman" pitchFamily="18" charset="0"/>
                <a:cs typeface="Times New Roman" pitchFamily="18" charset="0"/>
              </a:rPr>
              <a:t>Canonical </a:t>
            </a:r>
            <a:r>
              <a:rPr lang="en-US" dirty="0" smtClean="0">
                <a:latin typeface="Times New Roman" pitchFamily="18" charset="0"/>
                <a:cs typeface="Times New Roman" pitchFamily="18" charset="0"/>
              </a:rPr>
              <a:t>POS-Y=(A+B).(A+B)</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M0      M1</a:t>
            </a:r>
            <a:endParaRPr lang="en-US" dirty="0">
              <a:latin typeface="Times New Roman" pitchFamily="18" charset="0"/>
              <a:cs typeface="Times New Roman" pitchFamily="18" charset="0"/>
            </a:endParaRPr>
          </a:p>
        </p:txBody>
      </p:sp>
      <p:cxnSp>
        <p:nvCxnSpPr>
          <p:cNvPr id="5" name="Straight Connector 4"/>
          <p:cNvCxnSpPr/>
          <p:nvPr/>
        </p:nvCxnSpPr>
        <p:spPr>
          <a:xfrm>
            <a:off x="4343400" y="3352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206621" y="3352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96000" y="3352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638800" y="3352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1148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0292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943600" y="35814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36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648200" y="48768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73003" y="48768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4126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85800"/>
          </a:xfrm>
        </p:spPr>
        <p:txBody>
          <a:bodyPr>
            <a:normAutofit/>
          </a:bodyPr>
          <a:lstStyle/>
          <a:p>
            <a:r>
              <a:rPr lang="en-US" sz="2800" dirty="0">
                <a:solidFill>
                  <a:srgbClr val="7030A0"/>
                </a:solidFill>
                <a:latin typeface="Times New Roman" pitchFamily="18" charset="0"/>
                <a:cs typeface="Times New Roman" pitchFamily="18" charset="0"/>
              </a:rPr>
              <a:t>Design a </a:t>
            </a:r>
            <a:r>
              <a:rPr lang="en-US" sz="2800" dirty="0" smtClean="0">
                <a:solidFill>
                  <a:srgbClr val="7030A0"/>
                </a:solidFill>
                <a:latin typeface="Times New Roman" pitchFamily="18" charset="0"/>
                <a:cs typeface="Times New Roman" pitchFamily="18" charset="0"/>
              </a:rPr>
              <a:t>32:1 </a:t>
            </a:r>
            <a:r>
              <a:rPr lang="en-US" sz="2800" dirty="0">
                <a:solidFill>
                  <a:srgbClr val="7030A0"/>
                </a:solidFill>
                <a:latin typeface="Times New Roman" pitchFamily="18" charset="0"/>
                <a:cs typeface="Times New Roman" pitchFamily="18" charset="0"/>
              </a:rPr>
              <a:t>MUX using </a:t>
            </a:r>
            <a:r>
              <a:rPr lang="en-US" sz="2800" dirty="0" smtClean="0">
                <a:solidFill>
                  <a:srgbClr val="7030A0"/>
                </a:solidFill>
                <a:latin typeface="Times New Roman" pitchFamily="18" charset="0"/>
                <a:cs typeface="Times New Roman" pitchFamily="18" charset="0"/>
              </a:rPr>
              <a:t>8:1 </a:t>
            </a:r>
            <a:r>
              <a:rPr lang="en-US" sz="2800" dirty="0">
                <a:solidFill>
                  <a:srgbClr val="7030A0"/>
                </a:solidFill>
                <a:latin typeface="Times New Roman" pitchFamily="18" charset="0"/>
                <a:cs typeface="Times New Roman" pitchFamily="18" charset="0"/>
              </a:rPr>
              <a:t>multiplexers.</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19760" y="821520"/>
              <a:ext cx="8885520" cy="5858280"/>
            </p14:xfrm>
          </p:contentPart>
        </mc:Choice>
        <mc:Fallback xmlns="">
          <p:pic>
            <p:nvPicPr>
              <p:cNvPr id="4" name="Ink 3"/>
              <p:cNvPicPr/>
              <p:nvPr/>
            </p:nvPicPr>
            <p:blipFill>
              <a:blip r:embed="rId3"/>
              <a:stretch>
                <a:fillRect/>
              </a:stretch>
            </p:blipFill>
            <p:spPr>
              <a:xfrm>
                <a:off x="410400" y="812160"/>
                <a:ext cx="8904240" cy="5877000"/>
              </a:xfrm>
              <a:prstGeom prst="rect">
                <a:avLst/>
              </a:prstGeom>
            </p:spPr>
          </p:pic>
        </mc:Fallback>
      </mc:AlternateContent>
    </p:spTree>
    <p:extLst>
      <p:ext uri="{BB962C8B-B14F-4D97-AF65-F5344CB8AC3E}">
        <p14:creationId xmlns:p14="http://schemas.microsoft.com/office/powerpoint/2010/main" val="22598986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Draw 1:64 </a:t>
            </a:r>
            <a:r>
              <a:rPr lang="en-US" dirty="0" err="1" smtClean="0"/>
              <a:t>Demultiplexer</a:t>
            </a:r>
            <a:r>
              <a:rPr lang="en-US" dirty="0" smtClean="0"/>
              <a:t> tree using 1:16</a:t>
            </a:r>
            <a:r>
              <a:rPr lang="en-US" dirty="0"/>
              <a:t> </a:t>
            </a:r>
            <a:r>
              <a:rPr lang="en-US" dirty="0" err="1"/>
              <a:t>demultiplexer</a:t>
            </a:r>
            <a:r>
              <a:rPr lang="en-US" dirty="0"/>
              <a:t> </a:t>
            </a:r>
          </a:p>
        </p:txBody>
      </p:sp>
    </p:spTree>
    <p:extLst>
      <p:ext uri="{BB962C8B-B14F-4D97-AF65-F5344CB8AC3E}">
        <p14:creationId xmlns:p14="http://schemas.microsoft.com/office/powerpoint/2010/main" val="33140227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Draw </a:t>
            </a:r>
            <a:r>
              <a:rPr lang="en-US" dirty="0" smtClean="0"/>
              <a:t>1:16 </a:t>
            </a:r>
            <a:r>
              <a:rPr lang="en-US" dirty="0" err="1" smtClean="0"/>
              <a:t>Demux</a:t>
            </a:r>
            <a:r>
              <a:rPr lang="en-US" dirty="0" smtClean="0"/>
              <a:t> using 1:4 </a:t>
            </a:r>
            <a:r>
              <a:rPr lang="en-US" dirty="0" err="1"/>
              <a:t>demultiplexer</a:t>
            </a:r>
            <a:r>
              <a:rPr lang="en-US" dirty="0"/>
              <a:t> </a:t>
            </a:r>
          </a:p>
        </p:txBody>
      </p:sp>
    </p:spTree>
    <p:extLst>
      <p:ext uri="{BB962C8B-B14F-4D97-AF65-F5344CB8AC3E}">
        <p14:creationId xmlns:p14="http://schemas.microsoft.com/office/powerpoint/2010/main" val="26934325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dirty="0" smtClean="0">
                <a:latin typeface="Times New Roman" pitchFamily="18" charset="0"/>
                <a:cs typeface="Times New Roman" pitchFamily="18" charset="0"/>
              </a:rPr>
              <a:t>Implement a full adder using </a:t>
            </a:r>
            <a:r>
              <a:rPr lang="en-US" sz="2400" dirty="0" err="1" smtClean="0">
                <a:latin typeface="Times New Roman" pitchFamily="18" charset="0"/>
                <a:cs typeface="Times New Roman" pitchFamily="18" charset="0"/>
              </a:rPr>
              <a:t>demultiplexer</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98770413"/>
              </p:ext>
            </p:extLst>
          </p:nvPr>
        </p:nvGraphicFramePr>
        <p:xfrm>
          <a:off x="2590800" y="1524000"/>
          <a:ext cx="3886200" cy="3291840"/>
        </p:xfrm>
        <a:graphic>
          <a:graphicData uri="http://schemas.openxmlformats.org/drawingml/2006/table">
            <a:tbl>
              <a:tblPr firstRow="1" bandRow="1">
                <a:tableStyleId>{5C22544A-7EE6-4342-B048-85BDC9FD1C3A}</a:tableStyleId>
              </a:tblPr>
              <a:tblGrid>
                <a:gridCol w="647700"/>
                <a:gridCol w="647700"/>
                <a:gridCol w="647700"/>
                <a:gridCol w="647700"/>
                <a:gridCol w="647700"/>
                <a:gridCol w="647700"/>
              </a:tblGrid>
              <a:tr h="17780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err="1" smtClean="0"/>
                        <a:t>Cin</a:t>
                      </a:r>
                      <a:endParaRPr lang="en-US" dirty="0"/>
                    </a:p>
                  </a:txBody>
                  <a:tcPr/>
                </a:tc>
                <a:tc>
                  <a:txBody>
                    <a:bodyPr/>
                    <a:lstStyle/>
                    <a:p>
                      <a:r>
                        <a:rPr lang="en-US" dirty="0" smtClean="0"/>
                        <a:t>S</a:t>
                      </a:r>
                      <a:endParaRPr lang="en-US" dirty="0"/>
                    </a:p>
                  </a:txBody>
                  <a:tcPr/>
                </a:tc>
                <a:tc>
                  <a:txBody>
                    <a:bodyPr/>
                    <a:lstStyle/>
                    <a:p>
                      <a:r>
                        <a:rPr lang="en-US" dirty="0" err="1" smtClean="0"/>
                        <a:t>Cout</a:t>
                      </a:r>
                      <a:endParaRPr lang="en-US" dirty="0"/>
                    </a:p>
                  </a:txBody>
                  <a:tcPr/>
                </a:tc>
                <a:tc>
                  <a:txBody>
                    <a:bodyPr/>
                    <a:lstStyle/>
                    <a:p>
                      <a:r>
                        <a:rPr lang="en-US" dirty="0" smtClean="0"/>
                        <a:t>Y</a:t>
                      </a:r>
                      <a:endParaRPr lang="en-US" dirty="0"/>
                    </a:p>
                  </a:txBody>
                  <a:tcPr/>
                </a:tc>
              </a:tr>
              <a:tr h="17780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Y0</a:t>
                      </a:r>
                      <a:endParaRPr lang="en-US" dirty="0"/>
                    </a:p>
                  </a:txBody>
                  <a:tcPr/>
                </a:tc>
              </a:tr>
              <a:tr h="17780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Y1</a:t>
                      </a:r>
                      <a:endParaRPr lang="en-US" dirty="0"/>
                    </a:p>
                  </a:txBody>
                  <a:tcPr/>
                </a:tc>
              </a:tr>
              <a:tr h="17780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Y2</a:t>
                      </a:r>
                      <a:endParaRPr lang="en-US" dirty="0"/>
                    </a:p>
                  </a:txBody>
                  <a:tcPr/>
                </a:tc>
              </a:tr>
              <a:tr h="17780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Y3</a:t>
                      </a:r>
                      <a:endParaRPr lang="en-US" dirty="0"/>
                    </a:p>
                  </a:txBody>
                  <a:tcPr/>
                </a:tc>
              </a:tr>
              <a:tr h="17780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Y4</a:t>
                      </a:r>
                      <a:endParaRPr lang="en-US" dirty="0"/>
                    </a:p>
                  </a:txBody>
                  <a:tcPr/>
                </a:tc>
              </a:tr>
              <a:tr h="17780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Y5</a:t>
                      </a:r>
                      <a:endParaRPr lang="en-US" dirty="0"/>
                    </a:p>
                  </a:txBody>
                  <a:tcPr/>
                </a:tc>
              </a:tr>
              <a:tr h="17780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Y6</a:t>
                      </a:r>
                      <a:endParaRPr lang="en-US" dirty="0"/>
                    </a:p>
                  </a:txBody>
                  <a:tcPr/>
                </a:tc>
              </a:tr>
              <a:tr h="17780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Y7</a:t>
                      </a:r>
                      <a:endParaRPr lang="en-US" dirty="0"/>
                    </a:p>
                  </a:txBody>
                  <a:tcPr/>
                </a:tc>
              </a:tr>
            </a:tbl>
          </a:graphicData>
        </a:graphic>
      </p:graphicFrame>
    </p:spTree>
    <p:extLst>
      <p:ext uri="{BB962C8B-B14F-4D97-AF65-F5344CB8AC3E}">
        <p14:creationId xmlns:p14="http://schemas.microsoft.com/office/powerpoint/2010/main" val="20254397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0060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9806936">
            <a:off x="1703222" y="2146115"/>
            <a:ext cx="5983184" cy="110799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fontAlgn="auto">
              <a:spcBef>
                <a:spcPts val="0"/>
              </a:spcBef>
              <a:spcAft>
                <a:spcPts val="0"/>
              </a:spcAft>
              <a:defRPr/>
            </a:pPr>
            <a:r>
              <a:rPr lang="en-US" sz="6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cs typeface="Times New Roman" pitchFamily="18" charset="0"/>
              </a:rPr>
              <a:t>Thank You</a:t>
            </a:r>
            <a:endParaRPr lang="en-IN" sz="6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366491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2620</TotalTime>
  <Words>2395</Words>
  <Application>Microsoft Office PowerPoint</Application>
  <PresentationFormat>On-screen Show (4:3)</PresentationFormat>
  <Paragraphs>457</Paragraphs>
  <Slides>95</Slides>
  <Notes>1</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Unit 2: Combinational Logic Circuits</vt:lpstr>
      <vt:lpstr>Introduction </vt:lpstr>
      <vt:lpstr>Combinational circuits :</vt:lpstr>
      <vt:lpstr> Classification of Digital Circuits :</vt:lpstr>
      <vt:lpstr>Examples of combinational circuits : </vt:lpstr>
      <vt:lpstr> SOP and POS Representations for Logic Expressions :</vt:lpstr>
      <vt:lpstr>1. Sum-of-products form (SOP)</vt:lpstr>
      <vt:lpstr>PowerPoint Presentation</vt:lpstr>
      <vt:lpstr>Concept of Minterm and Maxterm</vt:lpstr>
      <vt:lpstr> Conversion from Standard SOP to Canonical SOP form :  </vt:lpstr>
      <vt:lpstr>Convert the expression Y = AB + AC + BC into the canonical SOP form :</vt:lpstr>
      <vt:lpstr>            </vt:lpstr>
      <vt:lpstr>PowerPoint Presentation</vt:lpstr>
      <vt:lpstr>  Conversion from standard POS to canonical POS form :  </vt:lpstr>
      <vt:lpstr>PowerPoint Presentation</vt:lpstr>
      <vt:lpstr>PowerPoint Presentation</vt:lpstr>
      <vt:lpstr>PowerPoint Presentation</vt:lpstr>
      <vt:lpstr>Karnaugh-Map Simplification : What is K-map ? Explain the rules to simplify </vt:lpstr>
      <vt:lpstr>K-map Structure</vt:lpstr>
      <vt:lpstr>PowerPoint Presentation</vt:lpstr>
      <vt:lpstr>PowerPoint Presentation</vt:lpstr>
      <vt:lpstr>Way of Grouping (Pairs, Quads and Octets): </vt:lpstr>
      <vt:lpstr>PowerPoint Presentation</vt:lpstr>
      <vt:lpstr>PowerPoint Presentation</vt:lpstr>
      <vt:lpstr>Grouping of 4 Adjacent Ones</vt:lpstr>
      <vt:lpstr>PowerPoint Presentation</vt:lpstr>
      <vt:lpstr>PowerPoint Presentation</vt:lpstr>
      <vt:lpstr>PowerPoint Presentation</vt:lpstr>
      <vt:lpstr>PowerPoint Presentation</vt:lpstr>
      <vt:lpstr>Rules followed for K-Map Simplification</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Design a combinational logic circuit whose output is high (1)only when majority of inputs (A,B,C,D) are low(0).</vt:lpstr>
      <vt:lpstr>Q. Write the Boolean equation and draw logic diagram for the logic that will have output as Y and inputs A,B,C. The logic performs the following operation: 1.Y=1  when A=B=C=1 and when A=B=0 and C=1 3.Y=0 for all other cases.</vt:lpstr>
      <vt:lpstr>PowerPoint Presentation</vt:lpstr>
      <vt:lpstr>PowerPoint Presentation</vt:lpstr>
      <vt:lpstr>PowerPoint Presentation</vt:lpstr>
      <vt:lpstr>PowerPoint Presentation</vt:lpstr>
      <vt:lpstr> Explain the necessity of multiplexers.</vt:lpstr>
      <vt:lpstr>Advantages of Multiplexers: Write any two advantages of MUX. </vt:lpstr>
      <vt:lpstr>PowerPoint Presentation</vt:lpstr>
      <vt:lpstr>2:1Multiplexer Draw the symbol and write truth table of 2:1 MUX</vt:lpstr>
      <vt:lpstr>PowerPoint Presentation</vt:lpstr>
      <vt:lpstr>PowerPoint Presentation</vt:lpstr>
      <vt:lpstr>8:1 Multiplexer</vt:lpstr>
      <vt:lpstr>PowerPoint Presentation</vt:lpstr>
      <vt:lpstr>PowerPoint Presentation</vt:lpstr>
      <vt:lpstr>PowerPoint Presentation</vt:lpstr>
      <vt:lpstr>PowerPoint Presentation</vt:lpstr>
      <vt:lpstr>Define and draw the logical symbol of a demultiplexer.</vt:lpstr>
      <vt:lpstr>PowerPoint Presentation</vt:lpstr>
      <vt:lpstr>1: 2 Demultiplexer:</vt:lpstr>
      <vt:lpstr>PowerPoint Presentation</vt:lpstr>
      <vt:lpstr>PowerPoint Presentation</vt:lpstr>
      <vt:lpstr>PowerPoint Presentation</vt:lpstr>
      <vt:lpstr>PowerPoint Presentation</vt:lpstr>
      <vt:lpstr>PowerPoint Presentation</vt:lpstr>
      <vt:lpstr>Multiplexer Tree</vt:lpstr>
      <vt:lpstr>Obtain an 8: 1 multiplexer using two 4:1 multiplexers. </vt:lpstr>
      <vt:lpstr>PowerPoint Presentation</vt:lpstr>
      <vt:lpstr>Implement a 16 : 1 multiplexer using 4 : 1 multiplexers</vt:lpstr>
      <vt:lpstr>Design 8: 1 MUX using 2:1 MUX and 4:1</vt:lpstr>
      <vt:lpstr>Implement the following logic expression using 16: 1 mux : Y = Σm (0, 3, 5, 7, 8, 9, 12, 13) </vt:lpstr>
      <vt:lpstr>Implement the following function using 4 : 1 Mux: Y = Σm (0, 1, 3) MUX. </vt:lpstr>
      <vt:lpstr>Design a 32:1 MUX using 8:1 multiplexers.</vt:lpstr>
      <vt:lpstr>Draw 1:64 Demultiplexer tree using 1:16 demultiplexer </vt:lpstr>
      <vt:lpstr>Draw 1:16 Demux using 1:4 demultiplexer </vt:lpstr>
      <vt:lpstr>Implement a full adder using demultiplexer.</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pcp</dc:creator>
  <cp:lastModifiedBy>Ankita</cp:lastModifiedBy>
  <cp:revision>304</cp:revision>
  <dcterms:created xsi:type="dcterms:W3CDTF">2021-10-08T05:21:13Z</dcterms:created>
  <dcterms:modified xsi:type="dcterms:W3CDTF">2022-09-14T04:58:36Z</dcterms:modified>
</cp:coreProperties>
</file>